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72" r:id="rId1"/>
  </p:sldMasterIdLst>
  <p:notesMasterIdLst>
    <p:notesMasterId r:id="rId18"/>
  </p:notesMasterIdLst>
  <p:handoutMasterIdLst>
    <p:handoutMasterId r:id="rId19"/>
  </p:handoutMasterIdLst>
  <p:sldIdLst>
    <p:sldId id="256" r:id="rId2"/>
    <p:sldId id="356" r:id="rId3"/>
    <p:sldId id="357" r:id="rId4"/>
    <p:sldId id="339" r:id="rId5"/>
    <p:sldId id="355" r:id="rId6"/>
    <p:sldId id="358" r:id="rId7"/>
    <p:sldId id="359" r:id="rId8"/>
    <p:sldId id="360" r:id="rId9"/>
    <p:sldId id="361" r:id="rId10"/>
    <p:sldId id="362" r:id="rId11"/>
    <p:sldId id="363" r:id="rId12"/>
    <p:sldId id="364" r:id="rId13"/>
    <p:sldId id="365" r:id="rId14"/>
    <p:sldId id="366" r:id="rId15"/>
    <p:sldId id="341" r:id="rId16"/>
    <p:sldId id="367"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ffany Speir" initials="TS" lastIdx="1" clrIdx="0">
    <p:extLst>
      <p:ext uri="{19B8F6BF-5375-455C-9EA6-DF929625EA0E}">
        <p15:presenceInfo xmlns:p15="http://schemas.microsoft.com/office/powerpoint/2012/main" userId="S-1-5-21-364769522-790765540-2194696518-19709" providerId="AD"/>
      </p:ext>
    </p:extLst>
  </p:cmAuthor>
  <p:cmAuthor id="2" name="Jessaca Lugo" initials="JL" lastIdx="2" clrIdx="1">
    <p:extLst>
      <p:ext uri="{19B8F6BF-5375-455C-9EA6-DF929625EA0E}">
        <p15:presenceInfo xmlns:p15="http://schemas.microsoft.com/office/powerpoint/2012/main" userId="S::jlugo@ci.shasta-lake.ca.us::40f8d3da-697d-42b4-ac5e-062de3ad63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57" autoAdjust="0"/>
    <p:restoredTop sz="93496" autoAdjust="0"/>
  </p:normalViewPr>
  <p:slideViewPr>
    <p:cSldViewPr>
      <p:cViewPr varScale="1">
        <p:scale>
          <a:sx n="116" d="100"/>
          <a:sy n="116" d="100"/>
        </p:scale>
        <p:origin x="3648" y="9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13" tIns="45706" rIns="91413" bIns="45706" rtlCol="0"/>
          <a:lstStyle>
            <a:lvl1pPr algn="l">
              <a:defRPr sz="1200"/>
            </a:lvl1pPr>
          </a:lstStyle>
          <a:p>
            <a:endParaRPr lang="en-US"/>
          </a:p>
        </p:txBody>
      </p:sp>
      <p:sp>
        <p:nvSpPr>
          <p:cNvPr id="3" name="Date Placeholder 2"/>
          <p:cNvSpPr>
            <a:spLocks noGrp="1"/>
          </p:cNvSpPr>
          <p:nvPr>
            <p:ph type="dt" sz="quarter" idx="1"/>
          </p:nvPr>
        </p:nvSpPr>
        <p:spPr>
          <a:xfrm>
            <a:off x="3970340" y="0"/>
            <a:ext cx="3038475" cy="465138"/>
          </a:xfrm>
          <a:prstGeom prst="rect">
            <a:avLst/>
          </a:prstGeom>
        </p:spPr>
        <p:txBody>
          <a:bodyPr vert="horz" lIns="91413" tIns="45706" rIns="91413" bIns="45706" rtlCol="0"/>
          <a:lstStyle>
            <a:lvl1pPr algn="r">
              <a:defRPr sz="1200"/>
            </a:lvl1pPr>
          </a:lstStyle>
          <a:p>
            <a:fld id="{939D8207-E415-41AA-B5EC-74CAE568495A}" type="datetimeFigureOut">
              <a:rPr lang="en-US" smtClean="0"/>
              <a:t>8/13/2021</a:t>
            </a:fld>
            <a:endParaRPr lang="en-US"/>
          </a:p>
        </p:txBody>
      </p:sp>
      <p:sp>
        <p:nvSpPr>
          <p:cNvPr id="4" name="Footer Placeholder 3"/>
          <p:cNvSpPr>
            <a:spLocks noGrp="1"/>
          </p:cNvSpPr>
          <p:nvPr>
            <p:ph type="ftr" sz="quarter" idx="2"/>
          </p:nvPr>
        </p:nvSpPr>
        <p:spPr>
          <a:xfrm>
            <a:off x="2" y="8829675"/>
            <a:ext cx="3038475" cy="465138"/>
          </a:xfrm>
          <a:prstGeom prst="rect">
            <a:avLst/>
          </a:prstGeom>
        </p:spPr>
        <p:txBody>
          <a:bodyPr vert="horz" lIns="91413" tIns="45706" rIns="91413" bIns="45706"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675"/>
            <a:ext cx="3038475" cy="465138"/>
          </a:xfrm>
          <a:prstGeom prst="rect">
            <a:avLst/>
          </a:prstGeom>
        </p:spPr>
        <p:txBody>
          <a:bodyPr vert="horz" lIns="91413" tIns="45706" rIns="91413" bIns="45706" rtlCol="0" anchor="b"/>
          <a:lstStyle>
            <a:lvl1pPr algn="r">
              <a:defRPr sz="1200"/>
            </a:lvl1pPr>
          </a:lstStyle>
          <a:p>
            <a:fld id="{E3947257-3A70-4062-8AC6-2EA33878CFEB}" type="slidenum">
              <a:rPr lang="en-US" smtClean="0"/>
              <a:t>‹#›</a:t>
            </a:fld>
            <a:endParaRPr lang="en-US"/>
          </a:p>
        </p:txBody>
      </p:sp>
    </p:spTree>
    <p:extLst>
      <p:ext uri="{BB962C8B-B14F-4D97-AF65-F5344CB8AC3E}">
        <p14:creationId xmlns:p14="http://schemas.microsoft.com/office/powerpoint/2010/main" val="3984269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903" tIns="46451" rIns="92903" bIns="46451"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903" tIns="46451" rIns="92903" bIns="46451" rtlCol="0"/>
          <a:lstStyle>
            <a:lvl1pPr algn="r">
              <a:defRPr sz="1200"/>
            </a:lvl1pPr>
          </a:lstStyle>
          <a:p>
            <a:fld id="{3BAB46AE-C438-4C79-BB5D-DD92CAF2F623}" type="datetimeFigureOut">
              <a:rPr lang="en-US" smtClean="0"/>
              <a:t>8/13/2021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903" tIns="46451" rIns="92903" bIns="46451"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903" tIns="46451" rIns="92903" bIns="464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2903" tIns="46451" rIns="92903" bIns="46451"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903" tIns="46451" rIns="92903" bIns="46451" rtlCol="0" anchor="b"/>
          <a:lstStyle>
            <a:lvl1pPr algn="r">
              <a:defRPr sz="1200"/>
            </a:lvl1pPr>
          </a:lstStyle>
          <a:p>
            <a:fld id="{B6BA3A4E-8450-44E1-B4E6-42AAF62649E5}" type="slidenum">
              <a:rPr lang="en-US" smtClean="0"/>
              <a:t>‹#›</a:t>
            </a:fld>
            <a:endParaRPr lang="en-US"/>
          </a:p>
        </p:txBody>
      </p:sp>
    </p:spTree>
    <p:extLst>
      <p:ext uri="{BB962C8B-B14F-4D97-AF65-F5344CB8AC3E}">
        <p14:creationId xmlns:p14="http://schemas.microsoft.com/office/powerpoint/2010/main" val="875708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BA3A4E-8450-44E1-B4E6-42AAF62649E5}" type="slidenum">
              <a:rPr lang="en-US" smtClean="0"/>
              <a:t>1</a:t>
            </a:fld>
            <a:endParaRPr lang="en-US"/>
          </a:p>
        </p:txBody>
      </p:sp>
    </p:spTree>
    <p:extLst>
      <p:ext uri="{BB962C8B-B14F-4D97-AF65-F5344CB8AC3E}">
        <p14:creationId xmlns:p14="http://schemas.microsoft.com/office/powerpoint/2010/main" val="3141705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BA3A4E-8450-44E1-B4E6-42AAF62649E5}" type="slidenum">
              <a:rPr lang="en-US" smtClean="0"/>
              <a:t>4</a:t>
            </a:fld>
            <a:endParaRPr lang="en-US"/>
          </a:p>
        </p:txBody>
      </p:sp>
    </p:spTree>
    <p:extLst>
      <p:ext uri="{BB962C8B-B14F-4D97-AF65-F5344CB8AC3E}">
        <p14:creationId xmlns:p14="http://schemas.microsoft.com/office/powerpoint/2010/main" val="2665904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BA3A4E-8450-44E1-B4E6-42AAF62649E5}" type="slidenum">
              <a:rPr lang="en-US" smtClean="0"/>
              <a:t>15</a:t>
            </a:fld>
            <a:endParaRPr lang="en-US"/>
          </a:p>
        </p:txBody>
      </p:sp>
    </p:spTree>
    <p:extLst>
      <p:ext uri="{BB962C8B-B14F-4D97-AF65-F5344CB8AC3E}">
        <p14:creationId xmlns:p14="http://schemas.microsoft.com/office/powerpoint/2010/main" val="2262370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BA3A4E-8450-44E1-B4E6-42AAF62649E5}" type="slidenum">
              <a:rPr lang="en-US" smtClean="0"/>
              <a:t>16</a:t>
            </a:fld>
            <a:endParaRPr lang="en-US"/>
          </a:p>
        </p:txBody>
      </p:sp>
    </p:spTree>
    <p:extLst>
      <p:ext uri="{BB962C8B-B14F-4D97-AF65-F5344CB8AC3E}">
        <p14:creationId xmlns:p14="http://schemas.microsoft.com/office/powerpoint/2010/main" val="3345754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A0CA0D-0C63-49AB-B005-E679565232DA}" type="datetime1">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80082-C938-4E45-B42C-7A3AA05B689B}"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6BEFBE-5A50-495C-B3A3-0E8BF6C020FB}" type="datetime1">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80082-C938-4E45-B42C-7A3AA05B689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B633F0-A1B9-4B14-9432-8D935DCC4509}" type="datetime1">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80082-C938-4E45-B42C-7A3AA05B689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3B0CD1-6CC0-409A-9331-4390E05EACBA}" type="datetime1">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80082-C938-4E45-B42C-7A3AA05B689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D058F5-120B-48EE-AB44-CA474A30FB99}" type="datetime1">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80082-C938-4E45-B42C-7A3AA05B689B}"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18BD4A-CD5F-487B-B04E-8A1019FD898D}" type="datetime1">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780082-C938-4E45-B42C-7A3AA05B689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1025C0-84BD-4F63-B728-FF0D35E37CCA}" type="datetime1">
              <a:rPr lang="en-US" smtClean="0"/>
              <a:t>8/13/2021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780082-C938-4E45-B42C-7A3AA05B689B}"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998A9A-FED6-4821-85A1-0E5E8A81F6FF}" type="datetime1">
              <a:rPr lang="en-US" smtClean="0"/>
              <a:t>8/13/2021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780082-C938-4E45-B42C-7A3AA05B689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FD840-5C72-479E-B798-4F3284033CC6}" type="datetime1">
              <a:rPr lang="en-US" smtClean="0"/>
              <a:t>8/13/2021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780082-C938-4E45-B42C-7A3AA05B689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E2DE03-275C-47CE-8558-4AF6849AD9E4}" type="datetime1">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780082-C938-4E45-B42C-7A3AA05B689B}"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870506-5C47-4D79-8032-F098D92BFF27}" type="datetime1">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780082-C938-4E45-B42C-7A3AA05B689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8A73982-11ED-4812-883C-739C8D8EFBBA}" type="datetime1">
              <a:rPr lang="en-US" smtClean="0"/>
              <a:t>8/13/2021</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B780082-C938-4E45-B42C-7A3AA05B689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3000"/>
            <a:lum/>
          </a:blip>
          <a:srcRect/>
          <a:stretch>
            <a:fillRect l="7000" t="3000" r="39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783997"/>
            <a:ext cx="7848600" cy="1470025"/>
          </a:xfrm>
        </p:spPr>
        <p:txBody>
          <a:bodyPr/>
          <a:lstStyle/>
          <a:p>
            <a:r>
              <a:rPr lang="en-US" sz="3200" cap="none"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2021 America Rescue Plan Act (ARPA) Funding  City of Shasta Lake</a:t>
            </a:r>
          </a:p>
        </p:txBody>
      </p:sp>
      <p:sp>
        <p:nvSpPr>
          <p:cNvPr id="3" name="Subtitle 2"/>
          <p:cNvSpPr>
            <a:spLocks noGrp="1"/>
          </p:cNvSpPr>
          <p:nvPr>
            <p:ph type="subTitle" idx="1"/>
          </p:nvPr>
        </p:nvSpPr>
        <p:spPr>
          <a:xfrm>
            <a:off x="666307" y="3773864"/>
            <a:ext cx="6400800" cy="1752600"/>
          </a:xfrm>
        </p:spPr>
        <p:txBody>
          <a:bodyPr>
            <a:normAutofit/>
          </a:bodyPr>
          <a:lstStyle/>
          <a:p>
            <a:r>
              <a:rPr lang="en-US" sz="3200" b="1" dirty="0">
                <a:solidFill>
                  <a:schemeClr val="tx1"/>
                </a:solidFill>
                <a:latin typeface="Times New Roman" panose="02020603050405020304" pitchFamily="18" charset="0"/>
                <a:cs typeface="Times New Roman" panose="02020603050405020304" pitchFamily="18" charset="0"/>
              </a:rPr>
              <a:t>City Council Meeting</a:t>
            </a:r>
          </a:p>
          <a:p>
            <a:r>
              <a:rPr lang="en-US" sz="2000" b="1" dirty="0">
                <a:solidFill>
                  <a:schemeClr val="tx1"/>
                </a:solidFill>
                <a:latin typeface="Times New Roman" panose="02020603050405020304" pitchFamily="18" charset="0"/>
                <a:cs typeface="Times New Roman" panose="02020603050405020304" pitchFamily="18" charset="0"/>
              </a:rPr>
              <a:t>August 17, 2021</a:t>
            </a:r>
          </a:p>
          <a:p>
            <a:endParaRPr lang="en-US" b="1" dirty="0">
              <a:solidFill>
                <a:schemeClr val="tx1"/>
              </a:solidFill>
              <a:latin typeface="Times New Roman" panose="02020603050405020304" pitchFamily="18" charset="0"/>
              <a:cs typeface="Times New Roman" panose="02020603050405020304" pitchFamily="18" charset="0"/>
            </a:endParaRPr>
          </a:p>
          <a:p>
            <a:r>
              <a:rPr lang="en-US" sz="2000" b="1" dirty="0">
                <a:solidFill>
                  <a:schemeClr val="tx1"/>
                </a:solidFill>
                <a:latin typeface="Times New Roman" panose="02020603050405020304" pitchFamily="18" charset="0"/>
                <a:cs typeface="Times New Roman" panose="02020603050405020304" pitchFamily="18" charset="0"/>
              </a:rPr>
              <a:t>Jessaca Lugo, City Manager</a:t>
            </a:r>
          </a:p>
        </p:txBody>
      </p:sp>
      <p:pic>
        <p:nvPicPr>
          <p:cNvPr id="10" name="Picture 9" descr="Logo, company name&#10;&#10;Description automatically generated">
            <a:extLst>
              <a:ext uri="{FF2B5EF4-FFF2-40B4-BE49-F238E27FC236}">
                <a16:creationId xmlns:a16="http://schemas.microsoft.com/office/drawing/2014/main" id="{9E36182A-63B0-4D5A-A200-03121674F1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3581400"/>
            <a:ext cx="3240024" cy="2916936"/>
          </a:xfrm>
          <a:prstGeom prst="rect">
            <a:avLst/>
          </a:prstGeom>
        </p:spPr>
      </p:pic>
    </p:spTree>
    <p:extLst>
      <p:ext uri="{BB962C8B-B14F-4D97-AF65-F5344CB8AC3E}">
        <p14:creationId xmlns:p14="http://schemas.microsoft.com/office/powerpoint/2010/main" val="697867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FE8FD-69BD-47EC-B970-D9578D6EE134}"/>
              </a:ext>
            </a:extLst>
          </p:cNvPr>
          <p:cNvSpPr>
            <a:spLocks noGrp="1"/>
          </p:cNvSpPr>
          <p:nvPr>
            <p:ph type="title"/>
          </p:nvPr>
        </p:nvSpPr>
        <p:spPr/>
        <p:txBody>
          <a:bodyPr>
            <a:normAutofit/>
          </a:bodyPr>
          <a:lstStyle/>
          <a:p>
            <a:r>
              <a:rPr lang="en-US" sz="3000" dirty="0"/>
              <a:t>Fiscal Recovery Funds: Ineligible Uses</a:t>
            </a:r>
          </a:p>
        </p:txBody>
      </p:sp>
      <p:sp>
        <p:nvSpPr>
          <p:cNvPr id="3" name="Content Placeholder 2">
            <a:extLst>
              <a:ext uri="{FF2B5EF4-FFF2-40B4-BE49-F238E27FC236}">
                <a16:creationId xmlns:a16="http://schemas.microsoft.com/office/drawing/2014/main" id="{DB20ED59-5544-4E7E-BD3F-C8F06D73F084}"/>
              </a:ext>
            </a:extLst>
          </p:cNvPr>
          <p:cNvSpPr>
            <a:spLocks noGrp="1"/>
          </p:cNvSpPr>
          <p:nvPr>
            <p:ph idx="1"/>
          </p:nvPr>
        </p:nvSpPr>
        <p:spPr/>
        <p:txBody>
          <a:bodyPr>
            <a:normAutofit/>
          </a:bodyPr>
          <a:lstStyle/>
          <a:p>
            <a:pPr>
              <a:buFont typeface="Wingdings" panose="05000000000000000000" pitchFamily="2" charset="2"/>
              <a:buChar char="Ø"/>
            </a:pPr>
            <a:r>
              <a:rPr lang="en-US" dirty="0"/>
              <a:t>To offset a reduction in taxes</a:t>
            </a:r>
          </a:p>
          <a:p>
            <a:pPr>
              <a:buFont typeface="Wingdings" panose="05000000000000000000" pitchFamily="2" charset="2"/>
              <a:buChar char="Ø"/>
            </a:pPr>
            <a:r>
              <a:rPr lang="en-US" dirty="0"/>
              <a:t>Deposits into a pension fund</a:t>
            </a:r>
          </a:p>
          <a:p>
            <a:pPr>
              <a:buFont typeface="Wingdings" panose="05000000000000000000" pitchFamily="2" charset="2"/>
              <a:buChar char="Ø"/>
            </a:pPr>
            <a:r>
              <a:rPr lang="en-US" dirty="0"/>
              <a:t>Funding debt service</a:t>
            </a:r>
          </a:p>
          <a:p>
            <a:pPr>
              <a:buFont typeface="Wingdings" panose="05000000000000000000" pitchFamily="2" charset="2"/>
              <a:buChar char="Ø"/>
            </a:pPr>
            <a:r>
              <a:rPr lang="en-US" dirty="0"/>
              <a:t>Funding legal settlements or judgements</a:t>
            </a:r>
          </a:p>
          <a:p>
            <a:pPr>
              <a:buFont typeface="Wingdings" panose="05000000000000000000" pitchFamily="2" charset="2"/>
              <a:buChar char="Ø"/>
            </a:pPr>
            <a:r>
              <a:rPr lang="en-US" dirty="0"/>
              <a:t>Deposits into a rainy-day fund or financial reserves</a:t>
            </a:r>
          </a:p>
        </p:txBody>
      </p:sp>
      <p:sp>
        <p:nvSpPr>
          <p:cNvPr id="4" name="Slide Number Placeholder 3">
            <a:extLst>
              <a:ext uri="{FF2B5EF4-FFF2-40B4-BE49-F238E27FC236}">
                <a16:creationId xmlns:a16="http://schemas.microsoft.com/office/drawing/2014/main" id="{E7225780-7B92-412A-B905-3357117C816E}"/>
              </a:ext>
            </a:extLst>
          </p:cNvPr>
          <p:cNvSpPr>
            <a:spLocks noGrp="1"/>
          </p:cNvSpPr>
          <p:nvPr>
            <p:ph type="sldNum" sz="quarter" idx="12"/>
          </p:nvPr>
        </p:nvSpPr>
        <p:spPr/>
        <p:txBody>
          <a:bodyPr/>
          <a:lstStyle/>
          <a:p>
            <a:fld id="{5B780082-C938-4E45-B42C-7A3AA05B689B}" type="slidenum">
              <a:rPr lang="en-US" smtClean="0"/>
              <a:t>10</a:t>
            </a:fld>
            <a:endParaRPr lang="en-US"/>
          </a:p>
        </p:txBody>
      </p:sp>
    </p:spTree>
    <p:extLst>
      <p:ext uri="{BB962C8B-B14F-4D97-AF65-F5344CB8AC3E}">
        <p14:creationId xmlns:p14="http://schemas.microsoft.com/office/powerpoint/2010/main" val="3216097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FE8FD-69BD-47EC-B970-D9578D6EE134}"/>
              </a:ext>
            </a:extLst>
          </p:cNvPr>
          <p:cNvSpPr>
            <a:spLocks noGrp="1"/>
          </p:cNvSpPr>
          <p:nvPr>
            <p:ph type="title"/>
          </p:nvPr>
        </p:nvSpPr>
        <p:spPr/>
        <p:txBody>
          <a:bodyPr>
            <a:normAutofit fontScale="90000"/>
          </a:bodyPr>
          <a:lstStyle/>
          <a:p>
            <a:r>
              <a:rPr lang="en-US" sz="3000" dirty="0"/>
              <a:t>Principles to consider for use of ARPA for local fiscal recovery</a:t>
            </a:r>
          </a:p>
        </p:txBody>
      </p:sp>
      <p:sp>
        <p:nvSpPr>
          <p:cNvPr id="3" name="Content Placeholder 2">
            <a:extLst>
              <a:ext uri="{FF2B5EF4-FFF2-40B4-BE49-F238E27FC236}">
                <a16:creationId xmlns:a16="http://schemas.microsoft.com/office/drawing/2014/main" id="{DB20ED59-5544-4E7E-BD3F-C8F06D73F084}"/>
              </a:ext>
            </a:extLst>
          </p:cNvPr>
          <p:cNvSpPr>
            <a:spLocks noGrp="1"/>
          </p:cNvSpPr>
          <p:nvPr>
            <p:ph idx="1"/>
          </p:nvPr>
        </p:nvSpPr>
        <p:spPr/>
        <p:txBody>
          <a:bodyPr>
            <a:normAutofit fontScale="85000" lnSpcReduction="20000"/>
          </a:bodyPr>
          <a:lstStyle/>
          <a:p>
            <a:pPr>
              <a:buFont typeface="Wingdings" panose="05000000000000000000" pitchFamily="2" charset="2"/>
              <a:buChar char="Ø"/>
            </a:pPr>
            <a:r>
              <a:rPr lang="en-US" dirty="0"/>
              <a:t>Use Dedicated grants and programs first whenever possible </a:t>
            </a:r>
          </a:p>
          <a:p>
            <a:pPr lvl="1">
              <a:buFont typeface="Wingdings" panose="05000000000000000000" pitchFamily="2" charset="2"/>
              <a:buChar char="Ø"/>
            </a:pPr>
            <a:r>
              <a:rPr lang="en-US" dirty="0"/>
              <a:t>Save Local Fiscal Recovery Funds for gaps and priorities not eligible for other federal and state assistance programs</a:t>
            </a:r>
          </a:p>
          <a:p>
            <a:pPr>
              <a:buFont typeface="Wingdings" panose="05000000000000000000" pitchFamily="2" charset="2"/>
              <a:buChar char="Ø"/>
            </a:pPr>
            <a:r>
              <a:rPr lang="en-US" dirty="0"/>
              <a:t>Use Revenue Loss funding category last for priorities not eligible either with federal or state grants or other Local Fiscal Recovery Fund categories</a:t>
            </a:r>
          </a:p>
          <a:p>
            <a:pPr>
              <a:buFont typeface="Wingdings" panose="05000000000000000000" pitchFamily="2" charset="2"/>
              <a:buChar char="Ø"/>
            </a:pPr>
            <a:r>
              <a:rPr lang="en-US" dirty="0"/>
              <a:t>Assess government operations and community needs</a:t>
            </a:r>
          </a:p>
          <a:p>
            <a:pPr lvl="1">
              <a:buFont typeface="Wingdings" panose="05000000000000000000" pitchFamily="2" charset="2"/>
              <a:buChar char="Ø"/>
            </a:pPr>
            <a:r>
              <a:rPr lang="en-US" dirty="0"/>
              <a:t>Look for areas where funding has not been possible previously</a:t>
            </a:r>
          </a:p>
          <a:p>
            <a:pPr lvl="1">
              <a:buFont typeface="Wingdings" panose="05000000000000000000" pitchFamily="2" charset="2"/>
              <a:buChar char="Ø"/>
            </a:pPr>
            <a:r>
              <a:rPr lang="en-US" dirty="0"/>
              <a:t>Transformative and catalytic community projects with broad public need and support</a:t>
            </a:r>
          </a:p>
          <a:p>
            <a:pPr>
              <a:buFont typeface="Wingdings" panose="05000000000000000000" pitchFamily="2" charset="2"/>
              <a:buChar char="Ø"/>
            </a:pPr>
            <a:r>
              <a:rPr lang="en-US" dirty="0"/>
              <a:t>Projects/programs in partnership with Shasta County or other partners</a:t>
            </a:r>
          </a:p>
          <a:p>
            <a:pPr lvl="1">
              <a:buFont typeface="Wingdings" panose="05000000000000000000" pitchFamily="2" charset="2"/>
              <a:buChar char="Ø"/>
            </a:pPr>
            <a:r>
              <a:rPr lang="en-US" dirty="0"/>
              <a:t>Use existing programs and partnerships already established</a:t>
            </a:r>
          </a:p>
          <a:p>
            <a:pPr>
              <a:buFont typeface="Wingdings" panose="05000000000000000000" pitchFamily="2" charset="2"/>
              <a:buChar char="Ø"/>
            </a:pPr>
            <a:r>
              <a:rPr lang="en-US" dirty="0"/>
              <a:t>Tapping into State Fiscal Recovery Funds</a:t>
            </a:r>
          </a:p>
          <a:p>
            <a:pPr lvl="1">
              <a:buFont typeface="Wingdings" panose="05000000000000000000" pitchFamily="2" charset="2"/>
              <a:buChar char="Ø"/>
            </a:pPr>
            <a:r>
              <a:rPr lang="en-US" dirty="0"/>
              <a:t>There may also be remaining CARES funds (must be spent by 12/31/21)</a:t>
            </a:r>
          </a:p>
          <a:p>
            <a:pPr>
              <a:buFont typeface="Wingdings" panose="05000000000000000000" pitchFamily="2" charset="2"/>
              <a:buChar char="Ø"/>
            </a:pPr>
            <a:r>
              <a:rPr lang="en-US" dirty="0"/>
              <a:t>Use this one-time funding for one-time expenses</a:t>
            </a:r>
          </a:p>
          <a:p>
            <a:pPr>
              <a:buFont typeface="Wingdings" panose="05000000000000000000" pitchFamily="2" charset="2"/>
              <a:buChar char="Ø"/>
            </a:pPr>
            <a:r>
              <a:rPr lang="en-US" dirty="0"/>
              <a:t>Analyze fit with City Council Priorities</a:t>
            </a:r>
          </a:p>
        </p:txBody>
      </p:sp>
      <p:sp>
        <p:nvSpPr>
          <p:cNvPr id="4" name="Slide Number Placeholder 3">
            <a:extLst>
              <a:ext uri="{FF2B5EF4-FFF2-40B4-BE49-F238E27FC236}">
                <a16:creationId xmlns:a16="http://schemas.microsoft.com/office/drawing/2014/main" id="{E7225780-7B92-412A-B905-3357117C816E}"/>
              </a:ext>
            </a:extLst>
          </p:cNvPr>
          <p:cNvSpPr>
            <a:spLocks noGrp="1"/>
          </p:cNvSpPr>
          <p:nvPr>
            <p:ph type="sldNum" sz="quarter" idx="12"/>
          </p:nvPr>
        </p:nvSpPr>
        <p:spPr/>
        <p:txBody>
          <a:bodyPr/>
          <a:lstStyle/>
          <a:p>
            <a:fld id="{5B780082-C938-4E45-B42C-7A3AA05B689B}" type="slidenum">
              <a:rPr lang="en-US" smtClean="0"/>
              <a:t>11</a:t>
            </a:fld>
            <a:endParaRPr lang="en-US"/>
          </a:p>
        </p:txBody>
      </p:sp>
    </p:spTree>
    <p:extLst>
      <p:ext uri="{BB962C8B-B14F-4D97-AF65-F5344CB8AC3E}">
        <p14:creationId xmlns:p14="http://schemas.microsoft.com/office/powerpoint/2010/main" val="1042043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FE8FD-69BD-47EC-B970-D9578D6EE134}"/>
              </a:ext>
            </a:extLst>
          </p:cNvPr>
          <p:cNvSpPr>
            <a:spLocks noGrp="1"/>
          </p:cNvSpPr>
          <p:nvPr>
            <p:ph type="title"/>
          </p:nvPr>
        </p:nvSpPr>
        <p:spPr/>
        <p:txBody>
          <a:bodyPr>
            <a:normAutofit/>
          </a:bodyPr>
          <a:lstStyle/>
          <a:p>
            <a:r>
              <a:rPr lang="en-US" sz="3000" dirty="0"/>
              <a:t>Considerations</a:t>
            </a:r>
          </a:p>
        </p:txBody>
      </p:sp>
      <p:sp>
        <p:nvSpPr>
          <p:cNvPr id="3" name="Content Placeholder 2">
            <a:extLst>
              <a:ext uri="{FF2B5EF4-FFF2-40B4-BE49-F238E27FC236}">
                <a16:creationId xmlns:a16="http://schemas.microsoft.com/office/drawing/2014/main" id="{DB20ED59-5544-4E7E-BD3F-C8F06D73F084}"/>
              </a:ext>
            </a:extLst>
          </p:cNvPr>
          <p:cNvSpPr>
            <a:spLocks noGrp="1"/>
          </p:cNvSpPr>
          <p:nvPr>
            <p:ph idx="1"/>
          </p:nvPr>
        </p:nvSpPr>
        <p:spPr/>
        <p:txBody>
          <a:bodyPr>
            <a:normAutofit/>
          </a:bodyPr>
          <a:lstStyle/>
          <a:p>
            <a:pPr>
              <a:buFont typeface="Wingdings" panose="05000000000000000000" pitchFamily="2" charset="2"/>
              <a:buChar char="Ø"/>
            </a:pPr>
            <a:r>
              <a:rPr lang="en-US" dirty="0"/>
              <a:t>Finance Department has completed the revenue loss calculator.  Does not see any significant loss of revenue.  Note:  2021 Audit has not been complete.</a:t>
            </a:r>
          </a:p>
          <a:p>
            <a:pPr>
              <a:buFont typeface="Wingdings" panose="05000000000000000000" pitchFamily="2" charset="2"/>
              <a:buChar char="Ø"/>
            </a:pPr>
            <a:r>
              <a:rPr lang="en-US" dirty="0"/>
              <a:t>Currently meeting with City of Redding on stakeholder outreach (coordination with County will also be included)</a:t>
            </a:r>
          </a:p>
          <a:p>
            <a:pPr>
              <a:buFont typeface="Wingdings" panose="05000000000000000000" pitchFamily="2" charset="2"/>
              <a:buChar char="Ø"/>
            </a:pPr>
            <a:r>
              <a:rPr lang="en-US" dirty="0"/>
              <a:t>City Finance Committee has reviewed the ARPA program and expected funding.  </a:t>
            </a:r>
          </a:p>
          <a:p>
            <a:pPr>
              <a:buFont typeface="Wingdings" panose="05000000000000000000" pitchFamily="2" charset="2"/>
              <a:buChar char="Ø"/>
            </a:pPr>
            <a:r>
              <a:rPr lang="en-US" dirty="0"/>
              <a:t>Timing (deadlines for spending or encumbering)</a:t>
            </a:r>
          </a:p>
        </p:txBody>
      </p:sp>
      <p:sp>
        <p:nvSpPr>
          <p:cNvPr id="4" name="Slide Number Placeholder 3">
            <a:extLst>
              <a:ext uri="{FF2B5EF4-FFF2-40B4-BE49-F238E27FC236}">
                <a16:creationId xmlns:a16="http://schemas.microsoft.com/office/drawing/2014/main" id="{E7225780-7B92-412A-B905-3357117C816E}"/>
              </a:ext>
            </a:extLst>
          </p:cNvPr>
          <p:cNvSpPr>
            <a:spLocks noGrp="1"/>
          </p:cNvSpPr>
          <p:nvPr>
            <p:ph type="sldNum" sz="quarter" idx="12"/>
          </p:nvPr>
        </p:nvSpPr>
        <p:spPr/>
        <p:txBody>
          <a:bodyPr/>
          <a:lstStyle/>
          <a:p>
            <a:fld id="{5B780082-C938-4E45-B42C-7A3AA05B689B}" type="slidenum">
              <a:rPr lang="en-US" smtClean="0"/>
              <a:t>12</a:t>
            </a:fld>
            <a:endParaRPr lang="en-US"/>
          </a:p>
        </p:txBody>
      </p:sp>
    </p:spTree>
    <p:extLst>
      <p:ext uri="{BB962C8B-B14F-4D97-AF65-F5344CB8AC3E}">
        <p14:creationId xmlns:p14="http://schemas.microsoft.com/office/powerpoint/2010/main" val="2657921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FE8FD-69BD-47EC-B970-D9578D6EE134}"/>
              </a:ext>
            </a:extLst>
          </p:cNvPr>
          <p:cNvSpPr>
            <a:spLocks noGrp="1"/>
          </p:cNvSpPr>
          <p:nvPr>
            <p:ph type="title"/>
          </p:nvPr>
        </p:nvSpPr>
        <p:spPr/>
        <p:txBody>
          <a:bodyPr>
            <a:normAutofit/>
          </a:bodyPr>
          <a:lstStyle/>
          <a:p>
            <a:r>
              <a:rPr lang="en-US" sz="3000" dirty="0"/>
              <a:t>Process</a:t>
            </a:r>
          </a:p>
        </p:txBody>
      </p:sp>
      <p:sp>
        <p:nvSpPr>
          <p:cNvPr id="3" name="Content Placeholder 2">
            <a:extLst>
              <a:ext uri="{FF2B5EF4-FFF2-40B4-BE49-F238E27FC236}">
                <a16:creationId xmlns:a16="http://schemas.microsoft.com/office/drawing/2014/main" id="{DB20ED59-5544-4E7E-BD3F-C8F06D73F084}"/>
              </a:ext>
            </a:extLst>
          </p:cNvPr>
          <p:cNvSpPr>
            <a:spLocks noGrp="1"/>
          </p:cNvSpPr>
          <p:nvPr>
            <p:ph idx="1"/>
          </p:nvPr>
        </p:nvSpPr>
        <p:spPr/>
        <p:txBody>
          <a:bodyPr>
            <a:normAutofit/>
          </a:bodyPr>
          <a:lstStyle/>
          <a:p>
            <a:pPr>
              <a:buFont typeface="Wingdings" panose="05000000000000000000" pitchFamily="2" charset="2"/>
              <a:buChar char="§"/>
            </a:pPr>
            <a:r>
              <a:rPr lang="en-US" dirty="0"/>
              <a:t>Determine process:</a:t>
            </a:r>
          </a:p>
          <a:p>
            <a:pPr lvl="1">
              <a:buFont typeface="Wingdings" panose="05000000000000000000" pitchFamily="2" charset="2"/>
              <a:buChar char="§"/>
            </a:pPr>
            <a:r>
              <a:rPr lang="en-US" dirty="0"/>
              <a:t>City Council as a Whole to determine plan? and/or</a:t>
            </a:r>
          </a:p>
          <a:p>
            <a:pPr lvl="1">
              <a:buFont typeface="Wingdings" panose="05000000000000000000" pitchFamily="2" charset="2"/>
              <a:buChar char="§"/>
            </a:pPr>
            <a:r>
              <a:rPr lang="en-US" dirty="0"/>
              <a:t>Refer to City Council Finance Committee? and/or</a:t>
            </a:r>
          </a:p>
          <a:p>
            <a:pPr lvl="1">
              <a:buFont typeface="Wingdings" panose="05000000000000000000" pitchFamily="2" charset="2"/>
              <a:buChar char="§"/>
            </a:pPr>
            <a:r>
              <a:rPr lang="en-US" dirty="0"/>
              <a:t>Other (Ad hoc, citizen committee)</a:t>
            </a:r>
          </a:p>
          <a:p>
            <a:pPr>
              <a:buFont typeface="Wingdings" panose="05000000000000000000" pitchFamily="2" charset="2"/>
              <a:buChar char="§"/>
            </a:pPr>
            <a:r>
              <a:rPr lang="en-US" dirty="0"/>
              <a:t>Identify priorities and/or funding by category</a:t>
            </a:r>
          </a:p>
          <a:p>
            <a:pPr lvl="1">
              <a:buFont typeface="Wingdings" panose="05000000000000000000" pitchFamily="2" charset="2"/>
              <a:buChar char="§"/>
            </a:pPr>
            <a:r>
              <a:rPr lang="en-US" dirty="0"/>
              <a:t>Evaluate readiness, confirm costs and timelines</a:t>
            </a:r>
          </a:p>
          <a:p>
            <a:pPr>
              <a:buFont typeface="Wingdings" panose="05000000000000000000" pitchFamily="2" charset="2"/>
              <a:buChar char="§"/>
            </a:pPr>
            <a:r>
              <a:rPr lang="en-US" dirty="0"/>
              <a:t>Public Engagement Process</a:t>
            </a:r>
          </a:p>
          <a:p>
            <a:pPr>
              <a:buFont typeface="Wingdings" panose="05000000000000000000" pitchFamily="2" charset="2"/>
              <a:buChar char="§"/>
            </a:pPr>
            <a:r>
              <a:rPr lang="en-US" dirty="0"/>
              <a:t>City Council Final Approval to allocate funds</a:t>
            </a:r>
          </a:p>
        </p:txBody>
      </p:sp>
      <p:sp>
        <p:nvSpPr>
          <p:cNvPr id="4" name="Slide Number Placeholder 3">
            <a:extLst>
              <a:ext uri="{FF2B5EF4-FFF2-40B4-BE49-F238E27FC236}">
                <a16:creationId xmlns:a16="http://schemas.microsoft.com/office/drawing/2014/main" id="{E7225780-7B92-412A-B905-3357117C816E}"/>
              </a:ext>
            </a:extLst>
          </p:cNvPr>
          <p:cNvSpPr>
            <a:spLocks noGrp="1"/>
          </p:cNvSpPr>
          <p:nvPr>
            <p:ph type="sldNum" sz="quarter" idx="12"/>
          </p:nvPr>
        </p:nvSpPr>
        <p:spPr/>
        <p:txBody>
          <a:bodyPr/>
          <a:lstStyle/>
          <a:p>
            <a:fld id="{5B780082-C938-4E45-B42C-7A3AA05B689B}" type="slidenum">
              <a:rPr lang="en-US" smtClean="0"/>
              <a:t>13</a:t>
            </a:fld>
            <a:endParaRPr lang="en-US"/>
          </a:p>
        </p:txBody>
      </p:sp>
    </p:spTree>
    <p:extLst>
      <p:ext uri="{BB962C8B-B14F-4D97-AF65-F5344CB8AC3E}">
        <p14:creationId xmlns:p14="http://schemas.microsoft.com/office/powerpoint/2010/main" val="88555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FE8FD-69BD-47EC-B970-D9578D6EE134}"/>
              </a:ext>
            </a:extLst>
          </p:cNvPr>
          <p:cNvSpPr>
            <a:spLocks noGrp="1"/>
          </p:cNvSpPr>
          <p:nvPr>
            <p:ph type="title"/>
          </p:nvPr>
        </p:nvSpPr>
        <p:spPr/>
        <p:txBody>
          <a:bodyPr>
            <a:normAutofit/>
          </a:bodyPr>
          <a:lstStyle/>
          <a:p>
            <a:r>
              <a:rPr lang="en-US" sz="3000" dirty="0"/>
              <a:t>Current/Previous COVID-19 Recovery Assistance</a:t>
            </a:r>
          </a:p>
        </p:txBody>
      </p:sp>
      <p:graphicFrame>
        <p:nvGraphicFramePr>
          <p:cNvPr id="5" name="Table 5">
            <a:extLst>
              <a:ext uri="{FF2B5EF4-FFF2-40B4-BE49-F238E27FC236}">
                <a16:creationId xmlns:a16="http://schemas.microsoft.com/office/drawing/2014/main" id="{E122EEC0-3206-4859-A2E2-D0D1F6356CC2}"/>
              </a:ext>
            </a:extLst>
          </p:cNvPr>
          <p:cNvGraphicFramePr>
            <a:graphicFrameLocks noGrp="1"/>
          </p:cNvGraphicFramePr>
          <p:nvPr>
            <p:ph idx="1"/>
            <p:extLst>
              <p:ext uri="{D42A27DB-BD31-4B8C-83A1-F6EECF244321}">
                <p14:modId xmlns:p14="http://schemas.microsoft.com/office/powerpoint/2010/main" val="3593366532"/>
              </p:ext>
            </p:extLst>
          </p:nvPr>
        </p:nvGraphicFramePr>
        <p:xfrm>
          <a:off x="457200" y="1600200"/>
          <a:ext cx="8229600" cy="451612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60892153"/>
                    </a:ext>
                  </a:extLst>
                </a:gridCol>
                <a:gridCol w="2057400">
                  <a:extLst>
                    <a:ext uri="{9D8B030D-6E8A-4147-A177-3AD203B41FA5}">
                      <a16:colId xmlns:a16="http://schemas.microsoft.com/office/drawing/2014/main" val="4088217563"/>
                    </a:ext>
                  </a:extLst>
                </a:gridCol>
                <a:gridCol w="2057400">
                  <a:extLst>
                    <a:ext uri="{9D8B030D-6E8A-4147-A177-3AD203B41FA5}">
                      <a16:colId xmlns:a16="http://schemas.microsoft.com/office/drawing/2014/main" val="1253430065"/>
                    </a:ext>
                  </a:extLst>
                </a:gridCol>
                <a:gridCol w="2057400">
                  <a:extLst>
                    <a:ext uri="{9D8B030D-6E8A-4147-A177-3AD203B41FA5}">
                      <a16:colId xmlns:a16="http://schemas.microsoft.com/office/drawing/2014/main" val="193970466"/>
                    </a:ext>
                  </a:extLst>
                </a:gridCol>
              </a:tblGrid>
              <a:tr h="370840">
                <a:tc>
                  <a:txBody>
                    <a:bodyPr/>
                    <a:lstStyle/>
                    <a:p>
                      <a:r>
                        <a:rPr lang="en-US" sz="1800" dirty="0"/>
                        <a:t>Grant No.</a:t>
                      </a:r>
                    </a:p>
                  </a:txBody>
                  <a:tcPr/>
                </a:tc>
                <a:tc>
                  <a:txBody>
                    <a:bodyPr/>
                    <a:lstStyle/>
                    <a:p>
                      <a:r>
                        <a:rPr lang="en-US" sz="1800" dirty="0"/>
                        <a:t>Funding Amount</a:t>
                      </a:r>
                    </a:p>
                  </a:txBody>
                  <a:tcPr/>
                </a:tc>
                <a:tc>
                  <a:txBody>
                    <a:bodyPr/>
                    <a:lstStyle/>
                    <a:p>
                      <a:r>
                        <a:rPr lang="en-US" sz="1800" dirty="0"/>
                        <a:t>Program</a:t>
                      </a:r>
                    </a:p>
                  </a:txBody>
                  <a:tcPr/>
                </a:tc>
                <a:tc>
                  <a:txBody>
                    <a:bodyPr/>
                    <a:lstStyle/>
                    <a:p>
                      <a:r>
                        <a:rPr lang="en-US" sz="1800" dirty="0"/>
                        <a:t>Status</a:t>
                      </a:r>
                    </a:p>
                  </a:txBody>
                  <a:tcPr/>
                </a:tc>
                <a:extLst>
                  <a:ext uri="{0D108BD9-81ED-4DB2-BD59-A6C34878D82A}">
                    <a16:rowId xmlns:a16="http://schemas.microsoft.com/office/drawing/2014/main" val="1813016304"/>
                  </a:ext>
                </a:extLst>
              </a:tr>
              <a:tr h="370840">
                <a:tc>
                  <a:txBody>
                    <a:bodyPr/>
                    <a:lstStyle/>
                    <a:p>
                      <a:pPr algn="l" fontAlgn="b"/>
                      <a:r>
                        <a:rPr lang="en-US" sz="1800" b="0" i="0" u="none" strike="noStrike" dirty="0">
                          <a:solidFill>
                            <a:srgbClr val="000000"/>
                          </a:solidFill>
                          <a:effectLst/>
                          <a:latin typeface="Calibri" panose="020F0502020204030204" pitchFamily="34" charset="0"/>
                        </a:rPr>
                        <a:t>20-CDBG-CV1-00021</a:t>
                      </a:r>
                    </a:p>
                  </a:txBody>
                  <a:tcPr marL="7620" marR="7620" marT="7620" marB="0" anchor="b"/>
                </a:tc>
                <a:tc>
                  <a:txBody>
                    <a:bodyPr/>
                    <a:lstStyle/>
                    <a:p>
                      <a:pPr algn="l" fontAlgn="b"/>
                      <a:r>
                        <a:rPr lang="en-US" sz="1800" b="0" i="0" u="none" strike="noStrike" dirty="0">
                          <a:solidFill>
                            <a:srgbClr val="000000"/>
                          </a:solidFill>
                          <a:effectLst/>
                          <a:latin typeface="Calibri" panose="020F0502020204030204" pitchFamily="34" charset="0"/>
                        </a:rPr>
                        <a:t> $       85,600.00 </a:t>
                      </a:r>
                    </a:p>
                  </a:txBody>
                  <a:tcPr marL="7620" marR="7620" marT="7620" marB="0" anchor="b"/>
                </a:tc>
                <a:tc>
                  <a:txBody>
                    <a:bodyPr/>
                    <a:lstStyle/>
                    <a:p>
                      <a:pPr algn="l" fontAlgn="b"/>
                      <a:r>
                        <a:rPr lang="en-US" sz="1800" b="0" i="0" u="none" strike="noStrike">
                          <a:solidFill>
                            <a:srgbClr val="000000"/>
                          </a:solidFill>
                          <a:effectLst/>
                          <a:latin typeface="Calibri" panose="020F0502020204030204" pitchFamily="34" charset="0"/>
                        </a:rPr>
                        <a:t>Utility Payment Program </a:t>
                      </a:r>
                    </a:p>
                  </a:txBody>
                  <a:tcPr marL="7620" marR="7620" marT="7620" marB="0" anchor="b"/>
                </a:tc>
                <a:tc>
                  <a:txBody>
                    <a:bodyPr/>
                    <a:lstStyle/>
                    <a:p>
                      <a:r>
                        <a:rPr lang="en-US" sz="1200" dirty="0"/>
                        <a:t>100% Expended</a:t>
                      </a:r>
                    </a:p>
                  </a:txBody>
                  <a:tcPr/>
                </a:tc>
                <a:extLst>
                  <a:ext uri="{0D108BD9-81ED-4DB2-BD59-A6C34878D82A}">
                    <a16:rowId xmlns:a16="http://schemas.microsoft.com/office/drawing/2014/main" val="2793346884"/>
                  </a:ext>
                </a:extLst>
              </a:tr>
              <a:tr h="370840">
                <a:tc>
                  <a:txBody>
                    <a:bodyPr/>
                    <a:lstStyle/>
                    <a:p>
                      <a:pPr algn="l" fontAlgn="b"/>
                      <a:r>
                        <a:rPr lang="en-US" sz="1800" b="0" i="0" u="none" strike="noStrike">
                          <a:solidFill>
                            <a:srgbClr val="000000"/>
                          </a:solidFill>
                          <a:effectLst/>
                          <a:latin typeface="Calibri" panose="020F0502020204030204" pitchFamily="34" charset="0"/>
                        </a:rPr>
                        <a:t>20-CDBG-CV1-TBD</a:t>
                      </a:r>
                    </a:p>
                  </a:txBody>
                  <a:tcPr marL="7620" marR="7620" marT="7620" marB="0" anchor="b"/>
                </a:tc>
                <a:tc>
                  <a:txBody>
                    <a:bodyPr/>
                    <a:lstStyle/>
                    <a:p>
                      <a:pPr algn="l" fontAlgn="b"/>
                      <a:r>
                        <a:rPr lang="en-US" sz="1800" b="0" i="0" u="none" strike="noStrike">
                          <a:solidFill>
                            <a:srgbClr val="000000"/>
                          </a:solidFill>
                          <a:effectLst/>
                          <a:latin typeface="Calibri" panose="020F0502020204030204" pitchFamily="34" charset="0"/>
                        </a:rPr>
                        <a:t> $     311,498.00 </a:t>
                      </a:r>
                    </a:p>
                  </a:txBody>
                  <a:tcPr marL="7620" marR="7620" marT="7620" marB="0" anchor="b"/>
                </a:tc>
                <a:tc>
                  <a:txBody>
                    <a:bodyPr/>
                    <a:lstStyle/>
                    <a:p>
                      <a:pPr algn="l" fontAlgn="b"/>
                      <a:r>
                        <a:rPr lang="en-US" sz="1800" b="0" i="0" u="none" strike="noStrike">
                          <a:solidFill>
                            <a:srgbClr val="000000"/>
                          </a:solidFill>
                          <a:effectLst/>
                          <a:latin typeface="Calibri" panose="020F0502020204030204" pitchFamily="34" charset="0"/>
                        </a:rPr>
                        <a:t>Utility Payment Program </a:t>
                      </a:r>
                    </a:p>
                  </a:txBody>
                  <a:tcPr marL="7620" marR="7620" marT="7620" marB="0" anchor="b"/>
                </a:tc>
                <a:tc>
                  <a:txBody>
                    <a:bodyPr/>
                    <a:lstStyle/>
                    <a:p>
                      <a:r>
                        <a:rPr lang="en-US" sz="1200" dirty="0"/>
                        <a:t>Contract Pending 50% expended</a:t>
                      </a:r>
                    </a:p>
                  </a:txBody>
                  <a:tcPr/>
                </a:tc>
                <a:extLst>
                  <a:ext uri="{0D108BD9-81ED-4DB2-BD59-A6C34878D82A}">
                    <a16:rowId xmlns:a16="http://schemas.microsoft.com/office/drawing/2014/main" val="2017227987"/>
                  </a:ext>
                </a:extLst>
              </a:tr>
              <a:tr h="370840">
                <a:tc>
                  <a:txBody>
                    <a:bodyPr/>
                    <a:lstStyle/>
                    <a:p>
                      <a:pPr algn="l" fontAlgn="b"/>
                      <a:r>
                        <a:rPr lang="en-US" sz="1800" b="0" i="0" u="none" strike="noStrike" dirty="0">
                          <a:solidFill>
                            <a:srgbClr val="000000"/>
                          </a:solidFill>
                          <a:effectLst/>
                          <a:latin typeface="Calibri" panose="020F0502020204030204" pitchFamily="34" charset="0"/>
                        </a:rPr>
                        <a:t>20-CDBG-CV1-00102</a:t>
                      </a:r>
                    </a:p>
                  </a:txBody>
                  <a:tcPr marL="7620" marR="7620" marT="7620" marB="0" anchor="b"/>
                </a:tc>
                <a:tc>
                  <a:txBody>
                    <a:bodyPr/>
                    <a:lstStyle/>
                    <a:p>
                      <a:pPr algn="l" fontAlgn="b"/>
                      <a:r>
                        <a:rPr lang="en-US" sz="1800" b="0" i="0" u="none" strike="noStrike">
                          <a:solidFill>
                            <a:srgbClr val="000000"/>
                          </a:solidFill>
                          <a:effectLst/>
                          <a:latin typeface="Calibri" panose="020F0502020204030204" pitchFamily="34" charset="0"/>
                        </a:rPr>
                        <a:t> $       62,000.00 </a:t>
                      </a:r>
                    </a:p>
                  </a:txBody>
                  <a:tcPr marL="7620" marR="7620" marT="7620" marB="0" anchor="b"/>
                </a:tc>
                <a:tc>
                  <a:txBody>
                    <a:bodyPr/>
                    <a:lstStyle/>
                    <a:p>
                      <a:pPr algn="l" fontAlgn="b"/>
                      <a:r>
                        <a:rPr lang="en-US" sz="1800" b="0" i="0" u="none" strike="noStrike" dirty="0">
                          <a:solidFill>
                            <a:srgbClr val="000000"/>
                          </a:solidFill>
                          <a:effectLst/>
                          <a:latin typeface="Calibri" panose="020F0502020204030204" pitchFamily="34" charset="0"/>
                        </a:rPr>
                        <a:t>Microenterprise Program</a:t>
                      </a:r>
                    </a:p>
                  </a:txBody>
                  <a:tcPr marL="7620" marR="7620" marT="7620" marB="0" anchor="b"/>
                </a:tc>
                <a:tc>
                  <a:txBody>
                    <a:bodyPr/>
                    <a:lstStyle/>
                    <a:p>
                      <a:r>
                        <a:rPr lang="en-US" sz="1200" dirty="0"/>
                        <a:t>57% expended</a:t>
                      </a:r>
                    </a:p>
                  </a:txBody>
                  <a:tcPr/>
                </a:tc>
                <a:extLst>
                  <a:ext uri="{0D108BD9-81ED-4DB2-BD59-A6C34878D82A}">
                    <a16:rowId xmlns:a16="http://schemas.microsoft.com/office/drawing/2014/main" val="1969320178"/>
                  </a:ext>
                </a:extLst>
              </a:tr>
              <a:tr h="370840">
                <a:tc>
                  <a:txBody>
                    <a:bodyPr/>
                    <a:lstStyle/>
                    <a:p>
                      <a:pPr algn="l" fontAlgn="b"/>
                      <a:r>
                        <a:rPr lang="en-US" sz="1800" b="0" i="0" u="none" strike="noStrike" dirty="0">
                          <a:solidFill>
                            <a:srgbClr val="000000"/>
                          </a:solidFill>
                          <a:effectLst/>
                          <a:latin typeface="Calibri" panose="020F0502020204030204" pitchFamily="34" charset="0"/>
                        </a:rPr>
                        <a:t>2021 CDBG CV2/3 Tribal</a:t>
                      </a:r>
                    </a:p>
                  </a:txBody>
                  <a:tcPr marL="7620" marR="7620" marT="7620" marB="0" anchor="b"/>
                </a:tc>
                <a:tc>
                  <a:txBody>
                    <a:bodyPr/>
                    <a:lstStyle/>
                    <a:p>
                      <a:pPr algn="l" fontAlgn="b"/>
                      <a:r>
                        <a:rPr lang="en-US" sz="1800" b="0" i="0" u="none" strike="noStrike" dirty="0">
                          <a:solidFill>
                            <a:srgbClr val="000000"/>
                          </a:solidFill>
                          <a:effectLst/>
                          <a:latin typeface="Calibri" panose="020F0502020204030204" pitchFamily="34" charset="0"/>
                        </a:rPr>
                        <a:t> $     200,000.00 </a:t>
                      </a:r>
                    </a:p>
                  </a:txBody>
                  <a:tcPr marL="7620" marR="7620" marT="7620" marB="0" anchor="b"/>
                </a:tc>
                <a:tc>
                  <a:txBody>
                    <a:bodyPr/>
                    <a:lstStyle/>
                    <a:p>
                      <a:pPr algn="l" fontAlgn="b"/>
                      <a:r>
                        <a:rPr lang="en-US" sz="1800" b="0" i="0" u="none" strike="noStrike" dirty="0">
                          <a:solidFill>
                            <a:srgbClr val="000000"/>
                          </a:solidFill>
                          <a:effectLst/>
                          <a:latin typeface="Calibri" panose="020F0502020204030204" pitchFamily="34" charset="0"/>
                        </a:rPr>
                        <a:t>Food Bank</a:t>
                      </a:r>
                    </a:p>
                  </a:txBody>
                  <a:tcPr marL="7620" marR="7620" marT="7620" marB="0" anchor="b"/>
                </a:tc>
                <a:tc>
                  <a:txBody>
                    <a:bodyPr/>
                    <a:lstStyle/>
                    <a:p>
                      <a:r>
                        <a:rPr lang="en-US" sz="1200" dirty="0"/>
                        <a:t>Waiting on Contract from State</a:t>
                      </a:r>
                    </a:p>
                  </a:txBody>
                  <a:tcPr/>
                </a:tc>
                <a:extLst>
                  <a:ext uri="{0D108BD9-81ED-4DB2-BD59-A6C34878D82A}">
                    <a16:rowId xmlns:a16="http://schemas.microsoft.com/office/drawing/2014/main" val="431877938"/>
                  </a:ext>
                </a:extLst>
              </a:tr>
              <a:tr h="370840">
                <a:tc>
                  <a:txBody>
                    <a:bodyPr/>
                    <a:lstStyle/>
                    <a:p>
                      <a:pPr algn="l" fontAlgn="b"/>
                      <a:r>
                        <a:rPr lang="en-US" sz="1800" b="0" i="0" u="none" strike="noStrike">
                          <a:solidFill>
                            <a:srgbClr val="000000"/>
                          </a:solidFill>
                          <a:effectLst/>
                          <a:latin typeface="Calibri" panose="020F0502020204030204" pitchFamily="34" charset="0"/>
                        </a:rPr>
                        <a:t>2021 CDBG CV2/3 Tribal</a:t>
                      </a:r>
                    </a:p>
                  </a:txBody>
                  <a:tcPr marL="7620" marR="7620" marT="7620" marB="0" anchor="b"/>
                </a:tc>
                <a:tc>
                  <a:txBody>
                    <a:bodyPr/>
                    <a:lstStyle/>
                    <a:p>
                      <a:pPr algn="l" fontAlgn="b"/>
                      <a:r>
                        <a:rPr lang="en-US" sz="1800" b="0" i="0" u="none" strike="noStrike">
                          <a:solidFill>
                            <a:srgbClr val="000000"/>
                          </a:solidFill>
                          <a:effectLst/>
                          <a:latin typeface="Calibri" panose="020F0502020204030204" pitchFamily="34" charset="0"/>
                        </a:rPr>
                        <a:t> $     200,000.00 </a:t>
                      </a:r>
                    </a:p>
                  </a:txBody>
                  <a:tcPr marL="7620" marR="7620" marT="7620" marB="0" anchor="b"/>
                </a:tc>
                <a:tc>
                  <a:txBody>
                    <a:bodyPr/>
                    <a:lstStyle/>
                    <a:p>
                      <a:pPr algn="l" fontAlgn="b"/>
                      <a:r>
                        <a:rPr lang="en-US" sz="1800" b="0" i="0" u="none" strike="noStrike">
                          <a:solidFill>
                            <a:srgbClr val="000000"/>
                          </a:solidFill>
                          <a:effectLst/>
                          <a:latin typeface="Calibri" panose="020F0502020204030204" pitchFamily="34" charset="0"/>
                        </a:rPr>
                        <a:t>Youth Programs</a:t>
                      </a:r>
                    </a:p>
                  </a:txBody>
                  <a:tcPr marL="7620" marR="7620" marT="7620"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Waiting on Contract from State</a:t>
                      </a:r>
                    </a:p>
                    <a:p>
                      <a:endParaRPr lang="en-US" sz="1200" dirty="0"/>
                    </a:p>
                  </a:txBody>
                  <a:tcPr/>
                </a:tc>
                <a:extLst>
                  <a:ext uri="{0D108BD9-81ED-4DB2-BD59-A6C34878D82A}">
                    <a16:rowId xmlns:a16="http://schemas.microsoft.com/office/drawing/2014/main" val="3303937082"/>
                  </a:ext>
                </a:extLst>
              </a:tr>
              <a:tr h="373380">
                <a:tc>
                  <a:txBody>
                    <a:bodyPr/>
                    <a:lstStyle/>
                    <a:p>
                      <a:pPr algn="l" fontAlgn="b"/>
                      <a:r>
                        <a:rPr lang="en-US" sz="1800" b="0" i="0" u="none" strike="noStrike">
                          <a:solidFill>
                            <a:srgbClr val="000000"/>
                          </a:solidFill>
                          <a:effectLst/>
                          <a:latin typeface="Calibri" panose="020F0502020204030204" pitchFamily="34" charset="0"/>
                        </a:rPr>
                        <a:t>2021 CDBG CV2/3 Tribal</a:t>
                      </a:r>
                    </a:p>
                  </a:txBody>
                  <a:tcPr marL="7620" marR="7620" marT="7620" marB="0" anchor="b"/>
                </a:tc>
                <a:tc>
                  <a:txBody>
                    <a:bodyPr/>
                    <a:lstStyle/>
                    <a:p>
                      <a:pPr algn="l" fontAlgn="b"/>
                      <a:r>
                        <a:rPr lang="en-US" sz="1800" b="0" i="0" u="none" strike="noStrike">
                          <a:solidFill>
                            <a:srgbClr val="000000"/>
                          </a:solidFill>
                          <a:effectLst/>
                          <a:latin typeface="Calibri" panose="020F0502020204030204" pitchFamily="34" charset="0"/>
                        </a:rPr>
                        <a:t> $     200,000.00 </a:t>
                      </a:r>
                    </a:p>
                  </a:txBody>
                  <a:tcPr marL="7620" marR="7620" marT="7620" marB="0" anchor="b"/>
                </a:tc>
                <a:tc>
                  <a:txBody>
                    <a:bodyPr/>
                    <a:lstStyle/>
                    <a:p>
                      <a:pPr algn="l" fontAlgn="b"/>
                      <a:r>
                        <a:rPr lang="en-US" sz="1800" b="0" i="0" u="none" strike="noStrike">
                          <a:solidFill>
                            <a:srgbClr val="000000"/>
                          </a:solidFill>
                          <a:effectLst/>
                          <a:latin typeface="Calibri" panose="020F0502020204030204" pitchFamily="34" charset="0"/>
                        </a:rPr>
                        <a:t>Elders Nutrition</a:t>
                      </a:r>
                    </a:p>
                  </a:txBody>
                  <a:tcPr marL="7620" marR="7620" marT="7620"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Waiting on Contract from State</a:t>
                      </a:r>
                    </a:p>
                    <a:p>
                      <a:endParaRPr lang="en-US" sz="1200" dirty="0"/>
                    </a:p>
                  </a:txBody>
                  <a:tcPr/>
                </a:tc>
                <a:extLst>
                  <a:ext uri="{0D108BD9-81ED-4DB2-BD59-A6C34878D82A}">
                    <a16:rowId xmlns:a16="http://schemas.microsoft.com/office/drawing/2014/main" val="3982329031"/>
                  </a:ext>
                </a:extLst>
              </a:tr>
              <a:tr h="370840">
                <a:tc>
                  <a:txBody>
                    <a:bodyPr/>
                    <a:lstStyle/>
                    <a:p>
                      <a:pPr algn="l" fontAlgn="b"/>
                      <a:r>
                        <a:rPr lang="en-US" sz="1800" b="0" i="0" u="none" strike="noStrike" dirty="0">
                          <a:solidFill>
                            <a:srgbClr val="000000"/>
                          </a:solidFill>
                          <a:effectLst/>
                          <a:latin typeface="Calibri" panose="020F0502020204030204" pitchFamily="34" charset="0"/>
                        </a:rPr>
                        <a:t>2021 CDBG CV2/3 Tribal</a:t>
                      </a:r>
                    </a:p>
                  </a:txBody>
                  <a:tcPr marL="7620" marR="7620" marT="7620" marB="0" anchor="b"/>
                </a:tc>
                <a:tc>
                  <a:txBody>
                    <a:bodyPr/>
                    <a:lstStyle/>
                    <a:p>
                      <a:pPr algn="l" fontAlgn="b"/>
                      <a:r>
                        <a:rPr lang="en-US" sz="1800" b="0" i="0" u="none" strike="noStrike" dirty="0">
                          <a:solidFill>
                            <a:srgbClr val="000000"/>
                          </a:solidFill>
                          <a:effectLst/>
                          <a:latin typeface="Calibri" panose="020F0502020204030204" pitchFamily="34" charset="0"/>
                        </a:rPr>
                        <a:t> $     100,000.00 </a:t>
                      </a:r>
                    </a:p>
                  </a:txBody>
                  <a:tcPr marL="7620" marR="7620" marT="7620" marB="0" anchor="b"/>
                </a:tc>
                <a:tc>
                  <a:txBody>
                    <a:bodyPr/>
                    <a:lstStyle/>
                    <a:p>
                      <a:pPr algn="l" fontAlgn="b"/>
                      <a:r>
                        <a:rPr lang="en-US" sz="1800" b="0" i="0" u="none" strike="noStrike" dirty="0">
                          <a:solidFill>
                            <a:srgbClr val="000000"/>
                          </a:solidFill>
                          <a:effectLst/>
                          <a:latin typeface="Calibri" panose="020F0502020204030204" pitchFamily="34" charset="0"/>
                        </a:rPr>
                        <a:t>Rapid COVID Testing</a:t>
                      </a:r>
                    </a:p>
                  </a:txBody>
                  <a:tcPr marL="7620" marR="7620" marT="7620"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Waiting on Contract from State</a:t>
                      </a:r>
                    </a:p>
                    <a:p>
                      <a:endParaRPr lang="en-US" sz="1200" dirty="0"/>
                    </a:p>
                  </a:txBody>
                  <a:tcPr/>
                </a:tc>
                <a:extLst>
                  <a:ext uri="{0D108BD9-81ED-4DB2-BD59-A6C34878D82A}">
                    <a16:rowId xmlns:a16="http://schemas.microsoft.com/office/drawing/2014/main" val="624324694"/>
                  </a:ext>
                </a:extLst>
              </a:tr>
            </a:tbl>
          </a:graphicData>
        </a:graphic>
      </p:graphicFrame>
      <p:sp>
        <p:nvSpPr>
          <p:cNvPr id="4" name="Slide Number Placeholder 3">
            <a:extLst>
              <a:ext uri="{FF2B5EF4-FFF2-40B4-BE49-F238E27FC236}">
                <a16:creationId xmlns:a16="http://schemas.microsoft.com/office/drawing/2014/main" id="{E7225780-7B92-412A-B905-3357117C816E}"/>
              </a:ext>
            </a:extLst>
          </p:cNvPr>
          <p:cNvSpPr>
            <a:spLocks noGrp="1"/>
          </p:cNvSpPr>
          <p:nvPr>
            <p:ph type="sldNum" sz="quarter" idx="12"/>
          </p:nvPr>
        </p:nvSpPr>
        <p:spPr/>
        <p:txBody>
          <a:bodyPr/>
          <a:lstStyle/>
          <a:p>
            <a:fld id="{5B780082-C938-4E45-B42C-7A3AA05B689B}" type="slidenum">
              <a:rPr lang="en-US" smtClean="0"/>
              <a:t>14</a:t>
            </a:fld>
            <a:endParaRPr lang="en-US"/>
          </a:p>
        </p:txBody>
      </p:sp>
    </p:spTree>
    <p:extLst>
      <p:ext uri="{BB962C8B-B14F-4D97-AF65-F5344CB8AC3E}">
        <p14:creationId xmlns:p14="http://schemas.microsoft.com/office/powerpoint/2010/main" val="4281392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0" y="2438400"/>
            <a:ext cx="2438400" cy="1905000"/>
          </a:xfrm>
        </p:spPr>
        <p:txBody>
          <a:bodyPr>
            <a:normAutofit/>
          </a:bodyPr>
          <a:lstStyle/>
          <a:p>
            <a:pPr lvl="0"/>
            <a:endParaRPr lang="en-US" sz="2000" dirty="0">
              <a:latin typeface="Times New Roman" panose="02020603050405020304" pitchFamily="18" charset="0"/>
              <a:cs typeface="Times New Roman" panose="02020603050405020304" pitchFamily="18" charset="0"/>
            </a:endParaRPr>
          </a:p>
          <a:p>
            <a:pPr marL="0" lvl="0" indent="0">
              <a:buNone/>
            </a:pPr>
            <a:endParaRPr lang="en-US" sz="1000"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274320" lvl="1" indent="0">
              <a:buNone/>
            </a:pPr>
            <a:endParaRPr lang="en-US" dirty="0">
              <a:latin typeface="Times New Roman" panose="02020603050405020304" pitchFamily="18" charset="0"/>
              <a:cs typeface="Times New Roman" panose="02020603050405020304" pitchFamily="18" charset="0"/>
            </a:endParaRPr>
          </a:p>
          <a:p>
            <a:pPr marL="274320" lvl="1" indent="0">
              <a:buNone/>
            </a:pPr>
            <a:endParaRPr lang="en-US" dirty="0">
              <a:latin typeface="Times New Roman" panose="02020603050405020304" pitchFamily="18" charset="0"/>
              <a:cs typeface="Times New Roman" panose="02020603050405020304" pitchFamily="18" charset="0"/>
            </a:endParaRPr>
          </a:p>
          <a:p>
            <a:pPr marL="274320" lvl="1"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B780082-C938-4E45-B42C-7A3AA05B689B}" type="slidenum">
              <a:rPr lang="en-US" smtClean="0"/>
              <a:t>15</a:t>
            </a:fld>
            <a:endParaRPr lang="en-US"/>
          </a:p>
        </p:txBody>
      </p:sp>
      <p:pic>
        <p:nvPicPr>
          <p:cNvPr id="6" name="Picture 5"/>
          <p:cNvPicPr>
            <a:picLocks noChangeAspect="1"/>
          </p:cNvPicPr>
          <p:nvPr/>
        </p:nvPicPr>
        <p:blipFill rotWithShape="1">
          <a:blip r:embed="rId3"/>
          <a:srcRect l="23495" t="50000" r="19558" b="26296"/>
          <a:stretch/>
        </p:blipFill>
        <p:spPr>
          <a:xfrm>
            <a:off x="112135" y="1052773"/>
            <a:ext cx="8847080" cy="2071427"/>
          </a:xfrm>
          <a:prstGeom prst="rect">
            <a:avLst/>
          </a:prstGeom>
        </p:spPr>
      </p:pic>
      <p:pic>
        <p:nvPicPr>
          <p:cNvPr id="7" name="Picture 6"/>
          <p:cNvPicPr>
            <a:picLocks noChangeAspect="1"/>
          </p:cNvPicPr>
          <p:nvPr/>
        </p:nvPicPr>
        <p:blipFill rotWithShape="1">
          <a:blip r:embed="rId4"/>
          <a:srcRect l="23315" t="41111" r="18873" b="24815"/>
          <a:stretch/>
        </p:blipFill>
        <p:spPr>
          <a:xfrm>
            <a:off x="114213" y="3302327"/>
            <a:ext cx="8842924" cy="2931721"/>
          </a:xfrm>
          <a:prstGeom prst="rect">
            <a:avLst/>
          </a:prstGeom>
        </p:spPr>
      </p:pic>
      <p:sp>
        <p:nvSpPr>
          <p:cNvPr id="8" name="TextBox 7"/>
          <p:cNvSpPr txBox="1"/>
          <p:nvPr/>
        </p:nvSpPr>
        <p:spPr>
          <a:xfrm>
            <a:off x="2363975" y="492909"/>
            <a:ext cx="4343400" cy="369332"/>
          </a:xfrm>
          <a:prstGeom prst="rect">
            <a:avLst/>
          </a:prstGeom>
          <a:noFill/>
        </p:spPr>
        <p:txBody>
          <a:bodyPr wrap="square" rtlCol="0">
            <a:spAutoFit/>
          </a:bodyPr>
          <a:lstStyle/>
          <a:p>
            <a:pPr algn="ctr"/>
            <a:r>
              <a:rPr lang="en-US" b="1" dirty="0"/>
              <a:t>Federal Housing Assistance via ARPA</a:t>
            </a:r>
          </a:p>
        </p:txBody>
      </p:sp>
    </p:spTree>
    <p:extLst>
      <p:ext uri="{BB962C8B-B14F-4D97-AF65-F5344CB8AC3E}">
        <p14:creationId xmlns:p14="http://schemas.microsoft.com/office/powerpoint/2010/main" val="3522983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23000"/>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783997"/>
            <a:ext cx="7848600" cy="1470025"/>
          </a:xfrm>
        </p:spPr>
        <p:txBody>
          <a:bodyPr/>
          <a:lstStyle/>
          <a:p>
            <a:pPr algn="ctr"/>
            <a:r>
              <a:rPr lang="en-US" sz="4500" cap="none"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QUESTIONS</a:t>
            </a:r>
          </a:p>
        </p:txBody>
      </p:sp>
      <p:pic>
        <p:nvPicPr>
          <p:cNvPr id="10" name="Picture 9" descr="Logo, company name&#10;&#10;Description automatically generated">
            <a:extLst>
              <a:ext uri="{FF2B5EF4-FFF2-40B4-BE49-F238E27FC236}">
                <a16:creationId xmlns:a16="http://schemas.microsoft.com/office/drawing/2014/main" id="{9E36182A-63B0-4D5A-A200-03121674F1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3581400"/>
            <a:ext cx="3240024" cy="2916936"/>
          </a:xfrm>
          <a:prstGeom prst="rect">
            <a:avLst/>
          </a:prstGeom>
        </p:spPr>
      </p:pic>
    </p:spTree>
    <p:extLst>
      <p:ext uri="{BB962C8B-B14F-4D97-AF65-F5344CB8AC3E}">
        <p14:creationId xmlns:p14="http://schemas.microsoft.com/office/powerpoint/2010/main" val="551753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FE8FD-69BD-47EC-B970-D9578D6EE134}"/>
              </a:ext>
            </a:extLst>
          </p:cNvPr>
          <p:cNvSpPr>
            <a:spLocks noGrp="1"/>
          </p:cNvSpPr>
          <p:nvPr>
            <p:ph type="title"/>
          </p:nvPr>
        </p:nvSpPr>
        <p:spPr>
          <a:xfrm>
            <a:off x="457200" y="326136"/>
            <a:ext cx="8229600" cy="990600"/>
          </a:xfrm>
        </p:spPr>
        <p:txBody>
          <a:bodyPr/>
          <a:lstStyle/>
          <a:p>
            <a:r>
              <a:rPr lang="en-US" dirty="0"/>
              <a:t>Background</a:t>
            </a:r>
          </a:p>
        </p:txBody>
      </p:sp>
      <p:sp>
        <p:nvSpPr>
          <p:cNvPr id="3" name="Content Placeholder 2">
            <a:extLst>
              <a:ext uri="{FF2B5EF4-FFF2-40B4-BE49-F238E27FC236}">
                <a16:creationId xmlns:a16="http://schemas.microsoft.com/office/drawing/2014/main" id="{DB20ED59-5544-4E7E-BD3F-C8F06D73F084}"/>
              </a:ext>
            </a:extLst>
          </p:cNvPr>
          <p:cNvSpPr>
            <a:spLocks noGrp="1"/>
          </p:cNvSpPr>
          <p:nvPr>
            <p:ph idx="1"/>
          </p:nvPr>
        </p:nvSpPr>
        <p:spPr>
          <a:xfrm>
            <a:off x="457200" y="1295400"/>
            <a:ext cx="8229600" cy="5334000"/>
          </a:xfrm>
        </p:spPr>
        <p:txBody>
          <a:bodyPr>
            <a:noAutofit/>
          </a:bodyPr>
          <a:lstStyle/>
          <a:p>
            <a:pPr>
              <a:buFont typeface="Wingdings" panose="05000000000000000000" pitchFamily="2" charset="2"/>
              <a:buChar char="Ø"/>
            </a:pPr>
            <a:r>
              <a:rPr lang="en-US" sz="1800" dirty="0"/>
              <a:t>American Rescue Plan signed by President Biden on 3/11/2021</a:t>
            </a:r>
          </a:p>
          <a:p>
            <a:pPr>
              <a:buFont typeface="Wingdings" panose="05000000000000000000" pitchFamily="2" charset="2"/>
              <a:buChar char="Ø"/>
            </a:pPr>
            <a:r>
              <a:rPr lang="en-US" sz="1800" dirty="0"/>
              <a:t>$1.9 Trillion aid package that provides financial aid to families, governments, businesses, schools, non-profits &amp; others impacted by COVID-19 public health crisis, including:</a:t>
            </a:r>
          </a:p>
          <a:p>
            <a:pPr lvl="1">
              <a:buFont typeface="Wingdings" panose="05000000000000000000" pitchFamily="2" charset="2"/>
              <a:buChar char="Ø"/>
            </a:pPr>
            <a:r>
              <a:rPr lang="en-US" sz="1800" dirty="0"/>
              <a:t>$656 Billion for Direct Financial Assistance (Stimulus checks $1,400; expanded and extended unemployment; tax credits; Paycheck Protection Program PPP; EIDL program, community and economic development, grants to small businesses, etc.)</a:t>
            </a:r>
          </a:p>
          <a:p>
            <a:pPr lvl="1">
              <a:buFont typeface="Wingdings" panose="05000000000000000000" pitchFamily="2" charset="2"/>
              <a:buChar char="Ø"/>
            </a:pPr>
            <a:r>
              <a:rPr lang="en-US" sz="1800" dirty="0"/>
              <a:t>$56 Billion Assistance to Individuals and Families (SNAP; WIC; EBT; Nutrition assistance; Veterans Affairs; Family Violence Prevention; IDEA; Child Abuse prevention; Emergency assistance; OAA; Elder justice act; etc.)</a:t>
            </a:r>
          </a:p>
          <a:p>
            <a:pPr lvl="1">
              <a:buFont typeface="Wingdings" panose="05000000000000000000" pitchFamily="2" charset="2"/>
              <a:buChar char="Ø"/>
            </a:pPr>
            <a:r>
              <a:rPr lang="en-US" sz="1800" dirty="0"/>
              <a:t>$211 Billion for Education and Childcare (8 program areas)</a:t>
            </a:r>
          </a:p>
          <a:p>
            <a:pPr lvl="1">
              <a:buFont typeface="Wingdings" panose="05000000000000000000" pitchFamily="2" charset="2"/>
              <a:buChar char="Ø"/>
            </a:pPr>
            <a:r>
              <a:rPr lang="en-US" sz="1800" dirty="0"/>
              <a:t>$86 Billion for Health (22 program areas)</a:t>
            </a:r>
          </a:p>
          <a:p>
            <a:pPr lvl="1">
              <a:buFont typeface="Wingdings" panose="05000000000000000000" pitchFamily="2" charset="2"/>
              <a:buChar char="Ø"/>
            </a:pPr>
            <a:r>
              <a:rPr lang="en-US" sz="1800" dirty="0"/>
              <a:t>$40 Billion for Transportation (Transit; Airports; Amtrak)</a:t>
            </a:r>
          </a:p>
          <a:p>
            <a:pPr lvl="1">
              <a:buFont typeface="Wingdings" panose="05000000000000000000" pitchFamily="2" charset="2"/>
              <a:buChar char="Ø"/>
            </a:pPr>
            <a:r>
              <a:rPr lang="en-US" sz="1800" dirty="0"/>
              <a:t>$61 Billion for other (11 program areas)</a:t>
            </a:r>
          </a:p>
          <a:p>
            <a:pPr lvl="1">
              <a:buFont typeface="Wingdings" panose="05000000000000000000" pitchFamily="2" charset="2"/>
              <a:buChar char="Ø"/>
            </a:pPr>
            <a:r>
              <a:rPr lang="en-US" sz="1800" dirty="0"/>
              <a:t>$350 Billion for State and Local governments Fiscal Recovery Fund</a:t>
            </a:r>
          </a:p>
        </p:txBody>
      </p:sp>
      <p:sp>
        <p:nvSpPr>
          <p:cNvPr id="4" name="Slide Number Placeholder 3">
            <a:extLst>
              <a:ext uri="{FF2B5EF4-FFF2-40B4-BE49-F238E27FC236}">
                <a16:creationId xmlns:a16="http://schemas.microsoft.com/office/drawing/2014/main" id="{E7225780-7B92-412A-B905-3357117C816E}"/>
              </a:ext>
            </a:extLst>
          </p:cNvPr>
          <p:cNvSpPr>
            <a:spLocks noGrp="1"/>
          </p:cNvSpPr>
          <p:nvPr>
            <p:ph type="sldNum" sz="quarter" idx="12"/>
          </p:nvPr>
        </p:nvSpPr>
        <p:spPr/>
        <p:txBody>
          <a:bodyPr/>
          <a:lstStyle/>
          <a:p>
            <a:fld id="{5B780082-C938-4E45-B42C-7A3AA05B689B}" type="slidenum">
              <a:rPr lang="en-US" smtClean="0"/>
              <a:t>2</a:t>
            </a:fld>
            <a:endParaRPr lang="en-US"/>
          </a:p>
        </p:txBody>
      </p:sp>
    </p:spTree>
    <p:extLst>
      <p:ext uri="{BB962C8B-B14F-4D97-AF65-F5344CB8AC3E}">
        <p14:creationId xmlns:p14="http://schemas.microsoft.com/office/powerpoint/2010/main" val="1482980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FE8FD-69BD-47EC-B970-D9578D6EE134}"/>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DB20ED59-5544-4E7E-BD3F-C8F06D73F084}"/>
              </a:ext>
            </a:extLst>
          </p:cNvPr>
          <p:cNvSpPr>
            <a:spLocks noGrp="1"/>
          </p:cNvSpPr>
          <p:nvPr>
            <p:ph idx="1"/>
          </p:nvPr>
        </p:nvSpPr>
        <p:spPr/>
        <p:txBody>
          <a:bodyPr/>
          <a:lstStyle/>
          <a:p>
            <a:r>
              <a:rPr lang="en-US" dirty="0"/>
              <a:t>$350B State and Local Aid; $65.1B to Cities, $65.1B to</a:t>
            </a:r>
          </a:p>
          <a:p>
            <a:pPr marL="0" indent="0">
              <a:buNone/>
            </a:pPr>
            <a:r>
              <a:rPr lang="en-US" dirty="0"/>
              <a:t>Counties</a:t>
            </a:r>
          </a:p>
          <a:p>
            <a:r>
              <a:rPr lang="en-US" dirty="0"/>
              <a:t>Funding Estimates largely based on population:</a:t>
            </a:r>
          </a:p>
          <a:p>
            <a:pPr marL="0" indent="0">
              <a:buNone/>
            </a:pPr>
            <a:endParaRPr lang="en-US" dirty="0"/>
          </a:p>
        </p:txBody>
      </p:sp>
      <p:sp>
        <p:nvSpPr>
          <p:cNvPr id="4" name="Slide Number Placeholder 3">
            <a:extLst>
              <a:ext uri="{FF2B5EF4-FFF2-40B4-BE49-F238E27FC236}">
                <a16:creationId xmlns:a16="http://schemas.microsoft.com/office/drawing/2014/main" id="{E7225780-7B92-412A-B905-3357117C816E}"/>
              </a:ext>
            </a:extLst>
          </p:cNvPr>
          <p:cNvSpPr>
            <a:spLocks noGrp="1"/>
          </p:cNvSpPr>
          <p:nvPr>
            <p:ph type="sldNum" sz="quarter" idx="12"/>
          </p:nvPr>
        </p:nvSpPr>
        <p:spPr/>
        <p:txBody>
          <a:bodyPr/>
          <a:lstStyle/>
          <a:p>
            <a:fld id="{5B780082-C938-4E45-B42C-7A3AA05B689B}" type="slidenum">
              <a:rPr lang="en-US" smtClean="0"/>
              <a:t>3</a:t>
            </a:fld>
            <a:endParaRPr lang="en-US"/>
          </a:p>
        </p:txBody>
      </p:sp>
      <p:graphicFrame>
        <p:nvGraphicFramePr>
          <p:cNvPr id="5" name="Table 5">
            <a:extLst>
              <a:ext uri="{FF2B5EF4-FFF2-40B4-BE49-F238E27FC236}">
                <a16:creationId xmlns:a16="http://schemas.microsoft.com/office/drawing/2014/main" id="{AA55A3A1-792F-447B-97D8-4D13450CFD4A}"/>
              </a:ext>
            </a:extLst>
          </p:cNvPr>
          <p:cNvGraphicFramePr>
            <a:graphicFrameLocks noGrp="1"/>
          </p:cNvGraphicFramePr>
          <p:nvPr>
            <p:extLst>
              <p:ext uri="{D42A27DB-BD31-4B8C-83A1-F6EECF244321}">
                <p14:modId xmlns:p14="http://schemas.microsoft.com/office/powerpoint/2010/main" val="523548929"/>
              </p:ext>
            </p:extLst>
          </p:nvPr>
        </p:nvGraphicFramePr>
        <p:xfrm>
          <a:off x="762000" y="3314700"/>
          <a:ext cx="7143404" cy="1447800"/>
        </p:xfrm>
        <a:graphic>
          <a:graphicData uri="http://schemas.openxmlformats.org/drawingml/2006/table">
            <a:tbl>
              <a:tblPr firstRow="1" bandRow="1">
                <a:tableStyleId>{5C22544A-7EE6-4342-B048-85BDC9FD1C3A}</a:tableStyleId>
              </a:tblPr>
              <a:tblGrid>
                <a:gridCol w="1123604">
                  <a:extLst>
                    <a:ext uri="{9D8B030D-6E8A-4147-A177-3AD203B41FA5}">
                      <a16:colId xmlns:a16="http://schemas.microsoft.com/office/drawing/2014/main" val="3168439180"/>
                    </a:ext>
                  </a:extLst>
                </a:gridCol>
                <a:gridCol w="1619596">
                  <a:extLst>
                    <a:ext uri="{9D8B030D-6E8A-4147-A177-3AD203B41FA5}">
                      <a16:colId xmlns:a16="http://schemas.microsoft.com/office/drawing/2014/main" val="2411016482"/>
                    </a:ext>
                  </a:extLst>
                </a:gridCol>
                <a:gridCol w="1504604">
                  <a:extLst>
                    <a:ext uri="{9D8B030D-6E8A-4147-A177-3AD203B41FA5}">
                      <a16:colId xmlns:a16="http://schemas.microsoft.com/office/drawing/2014/main" val="2570060194"/>
                    </a:ext>
                  </a:extLst>
                </a:gridCol>
                <a:gridCol w="1371600">
                  <a:extLst>
                    <a:ext uri="{9D8B030D-6E8A-4147-A177-3AD203B41FA5}">
                      <a16:colId xmlns:a16="http://schemas.microsoft.com/office/drawing/2014/main" val="4040836347"/>
                    </a:ext>
                  </a:extLst>
                </a:gridCol>
                <a:gridCol w="1524000">
                  <a:extLst>
                    <a:ext uri="{9D8B030D-6E8A-4147-A177-3AD203B41FA5}">
                      <a16:colId xmlns:a16="http://schemas.microsoft.com/office/drawing/2014/main" val="3835966996"/>
                    </a:ext>
                  </a:extLst>
                </a:gridCol>
              </a:tblGrid>
              <a:tr h="718908">
                <a:tc>
                  <a:txBody>
                    <a:bodyPr/>
                    <a:lstStyle/>
                    <a:p>
                      <a:r>
                        <a:rPr lang="en-US" dirty="0"/>
                        <a:t>State of CA</a:t>
                      </a:r>
                    </a:p>
                  </a:txBody>
                  <a:tcPr/>
                </a:tc>
                <a:tc>
                  <a:txBody>
                    <a:bodyPr/>
                    <a:lstStyle/>
                    <a:p>
                      <a:r>
                        <a:rPr lang="en-US" dirty="0"/>
                        <a:t>City of Shasta Lake</a:t>
                      </a:r>
                    </a:p>
                  </a:txBody>
                  <a:tcPr/>
                </a:tc>
                <a:tc>
                  <a:txBody>
                    <a:bodyPr/>
                    <a:lstStyle/>
                    <a:p>
                      <a:r>
                        <a:rPr lang="en-US" dirty="0"/>
                        <a:t>City of Redding</a:t>
                      </a:r>
                    </a:p>
                  </a:txBody>
                  <a:tcPr/>
                </a:tc>
                <a:tc>
                  <a:txBody>
                    <a:bodyPr/>
                    <a:lstStyle/>
                    <a:p>
                      <a:r>
                        <a:rPr lang="en-US" dirty="0"/>
                        <a:t>City of Anderson</a:t>
                      </a:r>
                    </a:p>
                  </a:txBody>
                  <a:tcPr/>
                </a:tc>
                <a:tc>
                  <a:txBody>
                    <a:bodyPr/>
                    <a:lstStyle/>
                    <a:p>
                      <a:r>
                        <a:rPr lang="en-US" dirty="0"/>
                        <a:t>County of Shasta</a:t>
                      </a:r>
                    </a:p>
                  </a:txBody>
                  <a:tcPr/>
                </a:tc>
                <a:extLst>
                  <a:ext uri="{0D108BD9-81ED-4DB2-BD59-A6C34878D82A}">
                    <a16:rowId xmlns:a16="http://schemas.microsoft.com/office/drawing/2014/main" val="1350590941"/>
                  </a:ext>
                </a:extLst>
              </a:tr>
              <a:tr h="728892">
                <a:tc>
                  <a:txBody>
                    <a:bodyPr/>
                    <a:lstStyle/>
                    <a:p>
                      <a:r>
                        <a:rPr lang="en-US" dirty="0"/>
                        <a:t>$26.0 B</a:t>
                      </a:r>
                    </a:p>
                  </a:txBody>
                  <a:tcPr/>
                </a:tc>
                <a:tc>
                  <a:txBody>
                    <a:bodyPr/>
                    <a:lstStyle/>
                    <a:p>
                      <a:r>
                        <a:rPr lang="en-US" dirty="0"/>
                        <a:t>$2,491,011</a:t>
                      </a:r>
                    </a:p>
                  </a:txBody>
                  <a:tcPr/>
                </a:tc>
                <a:tc>
                  <a:txBody>
                    <a:bodyPr/>
                    <a:lstStyle/>
                    <a:p>
                      <a:r>
                        <a:rPr lang="en-US" dirty="0"/>
                        <a:t>$18,693,433</a:t>
                      </a:r>
                    </a:p>
                  </a:txBody>
                  <a:tcPr/>
                </a:tc>
                <a:tc>
                  <a:txBody>
                    <a:bodyPr/>
                    <a:lstStyle/>
                    <a:p>
                      <a:r>
                        <a:rPr lang="en-US" dirty="0"/>
                        <a:t>$2,542,922</a:t>
                      </a:r>
                    </a:p>
                  </a:txBody>
                  <a:tcPr/>
                </a:tc>
                <a:tc>
                  <a:txBody>
                    <a:bodyPr/>
                    <a:lstStyle/>
                    <a:p>
                      <a:r>
                        <a:rPr lang="en-US" dirty="0"/>
                        <a:t>$35,000,000</a:t>
                      </a:r>
                    </a:p>
                  </a:txBody>
                  <a:tcPr/>
                </a:tc>
                <a:extLst>
                  <a:ext uri="{0D108BD9-81ED-4DB2-BD59-A6C34878D82A}">
                    <a16:rowId xmlns:a16="http://schemas.microsoft.com/office/drawing/2014/main" val="2829910753"/>
                  </a:ext>
                </a:extLst>
              </a:tr>
            </a:tbl>
          </a:graphicData>
        </a:graphic>
      </p:graphicFrame>
    </p:spTree>
    <p:extLst>
      <p:ext uri="{BB962C8B-B14F-4D97-AF65-F5344CB8AC3E}">
        <p14:creationId xmlns:p14="http://schemas.microsoft.com/office/powerpoint/2010/main" val="3197331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0" y="2438400"/>
            <a:ext cx="2438400" cy="1905000"/>
          </a:xfrm>
        </p:spPr>
        <p:txBody>
          <a:bodyPr>
            <a:normAutofit/>
          </a:bodyPr>
          <a:lstStyle/>
          <a:p>
            <a:pPr lvl="0"/>
            <a:endParaRPr lang="en-US" sz="2000" dirty="0">
              <a:latin typeface="Times New Roman" panose="02020603050405020304" pitchFamily="18" charset="0"/>
              <a:cs typeface="Times New Roman" panose="02020603050405020304" pitchFamily="18" charset="0"/>
            </a:endParaRPr>
          </a:p>
          <a:p>
            <a:pPr marL="0" lvl="0" indent="0">
              <a:buNone/>
            </a:pPr>
            <a:endParaRPr lang="en-US" sz="1000"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274320" lvl="1" indent="0">
              <a:buNone/>
            </a:pPr>
            <a:endParaRPr lang="en-US" dirty="0">
              <a:latin typeface="Times New Roman" panose="02020603050405020304" pitchFamily="18" charset="0"/>
              <a:cs typeface="Times New Roman" panose="02020603050405020304" pitchFamily="18" charset="0"/>
            </a:endParaRPr>
          </a:p>
          <a:p>
            <a:pPr marL="274320" lvl="1" indent="0">
              <a:buNone/>
            </a:pPr>
            <a:endParaRPr lang="en-US" dirty="0">
              <a:latin typeface="Times New Roman" panose="02020603050405020304" pitchFamily="18" charset="0"/>
              <a:cs typeface="Times New Roman" panose="02020603050405020304" pitchFamily="18" charset="0"/>
            </a:endParaRPr>
          </a:p>
          <a:p>
            <a:pPr marL="274320" lvl="1"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B780082-C938-4E45-B42C-7A3AA05B689B}" type="slidenum">
              <a:rPr lang="en-US" smtClean="0"/>
              <a:t>4</a:t>
            </a:fld>
            <a:endParaRPr lang="en-US"/>
          </a:p>
        </p:txBody>
      </p:sp>
      <p:sp>
        <p:nvSpPr>
          <p:cNvPr id="5" name="Title 4"/>
          <p:cNvSpPr>
            <a:spLocks noGrp="1"/>
          </p:cNvSpPr>
          <p:nvPr>
            <p:ph type="title"/>
          </p:nvPr>
        </p:nvSpPr>
        <p:spPr>
          <a:xfrm>
            <a:off x="990600" y="497755"/>
            <a:ext cx="7543800" cy="517267"/>
          </a:xfrm>
        </p:spPr>
        <p:txBody>
          <a:bodyPr>
            <a:normAutofit fontScale="90000"/>
          </a:bodyPr>
          <a:lstStyle/>
          <a:p>
            <a:r>
              <a:rPr lang="en-US" dirty="0"/>
              <a:t>City of Shasta Lake ARPA  Allocation </a:t>
            </a:r>
          </a:p>
        </p:txBody>
      </p:sp>
      <p:sp>
        <p:nvSpPr>
          <p:cNvPr id="6" name="Rectangle 5"/>
          <p:cNvSpPr/>
          <p:nvPr/>
        </p:nvSpPr>
        <p:spPr>
          <a:xfrm>
            <a:off x="568842" y="1651962"/>
            <a:ext cx="8229600" cy="4770537"/>
          </a:xfrm>
          <a:prstGeom prst="rect">
            <a:avLst/>
          </a:prstGeom>
        </p:spPr>
        <p:txBody>
          <a:bodyPr wrap="square">
            <a:spAutoFit/>
          </a:bodyPr>
          <a:lstStyle/>
          <a:p>
            <a:pPr algn="ctr"/>
            <a:r>
              <a:rPr lang="en-US" sz="2400" b="1" dirty="0">
                <a:solidFill>
                  <a:srgbClr val="0000FF"/>
                </a:solidFill>
              </a:rPr>
              <a:t>Final ARPA Funding Allocation:  $2,491,011 </a:t>
            </a:r>
          </a:p>
          <a:p>
            <a:endParaRPr lang="en-US" sz="2000" b="1" dirty="0">
              <a:solidFill>
                <a:srgbClr val="000000"/>
              </a:solidFill>
            </a:endParaRPr>
          </a:p>
          <a:p>
            <a:r>
              <a:rPr lang="en-US" sz="2000" b="1" dirty="0" err="1">
                <a:solidFill>
                  <a:srgbClr val="000000"/>
                </a:solidFill>
              </a:rPr>
              <a:t>Traunch</a:t>
            </a:r>
            <a:r>
              <a:rPr lang="en-US" sz="2000" b="1" dirty="0">
                <a:solidFill>
                  <a:srgbClr val="000000"/>
                </a:solidFill>
              </a:rPr>
              <a:t> 1:  	$1,245,505 (received 07/14/2021)</a:t>
            </a:r>
          </a:p>
          <a:p>
            <a:r>
              <a:rPr lang="en-US" sz="2000" b="1" dirty="0" err="1">
                <a:solidFill>
                  <a:srgbClr val="000000"/>
                </a:solidFill>
              </a:rPr>
              <a:t>Traunch</a:t>
            </a:r>
            <a:r>
              <a:rPr lang="en-US" sz="2000" b="1" dirty="0">
                <a:solidFill>
                  <a:srgbClr val="000000"/>
                </a:solidFill>
              </a:rPr>
              <a:t> 2: 	$1,245,506 (to be disbursed one year est. 7/2022)</a:t>
            </a:r>
          </a:p>
          <a:p>
            <a:endParaRPr lang="en-US" sz="2000" b="1" dirty="0">
              <a:solidFill>
                <a:srgbClr val="000000"/>
              </a:solidFill>
            </a:endParaRPr>
          </a:p>
          <a:p>
            <a:r>
              <a:rPr lang="en-US" sz="2000" dirty="0"/>
              <a:t>Treasury is interpreting the requirement that costs be incurred by December 31, 2024, to only require that recipients have obligated the funds by such date.  Unexpended funds must be returned to treasury.</a:t>
            </a:r>
          </a:p>
          <a:p>
            <a:endParaRPr lang="en-US" sz="2000" dirty="0">
              <a:solidFill>
                <a:srgbClr val="0000FF"/>
              </a:solidFill>
            </a:endParaRPr>
          </a:p>
          <a:p>
            <a:r>
              <a:rPr lang="en-US" sz="2000" dirty="0">
                <a:solidFill>
                  <a:srgbClr val="0000FF"/>
                </a:solidFill>
              </a:rPr>
              <a:t>The period of performance will run until December 31, 2026</a:t>
            </a:r>
            <a:r>
              <a:rPr lang="en-US" sz="2000" dirty="0"/>
              <a:t>, which will provide recipients a reasonable amount of time to complete projects funded with Fiscal Recovery Funds. </a:t>
            </a:r>
          </a:p>
          <a:p>
            <a:endParaRPr lang="en-US" sz="2000" b="1" dirty="0"/>
          </a:p>
          <a:p>
            <a:r>
              <a:rPr lang="en-US" sz="2000" dirty="0"/>
              <a:t>Local governments are required to provide “periodic reports” providing a detailed accounting of the use of funds</a:t>
            </a:r>
          </a:p>
        </p:txBody>
      </p:sp>
    </p:spTree>
    <p:extLst>
      <p:ext uri="{BB962C8B-B14F-4D97-AF65-F5344CB8AC3E}">
        <p14:creationId xmlns:p14="http://schemas.microsoft.com/office/powerpoint/2010/main" val="683202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37192-7305-464D-B74A-EAE0768CE87C}"/>
              </a:ext>
            </a:extLst>
          </p:cNvPr>
          <p:cNvSpPr>
            <a:spLocks noGrp="1"/>
          </p:cNvSpPr>
          <p:nvPr>
            <p:ph type="title"/>
          </p:nvPr>
        </p:nvSpPr>
        <p:spPr/>
        <p:txBody>
          <a:bodyPr>
            <a:noAutofit/>
          </a:bodyPr>
          <a:lstStyle/>
          <a:p>
            <a:r>
              <a:rPr lang="en-US" sz="2800" dirty="0"/>
              <a:t>State and Local Fiscal Recovery Fund:</a:t>
            </a:r>
            <a:br>
              <a:rPr lang="en-US" sz="2800" dirty="0"/>
            </a:br>
            <a:r>
              <a:rPr lang="en-US" sz="2800" dirty="0"/>
              <a:t>Use of funds (Four Categories)</a:t>
            </a:r>
          </a:p>
        </p:txBody>
      </p:sp>
      <p:sp>
        <p:nvSpPr>
          <p:cNvPr id="3" name="Content Placeholder 2">
            <a:extLst>
              <a:ext uri="{FF2B5EF4-FFF2-40B4-BE49-F238E27FC236}">
                <a16:creationId xmlns:a16="http://schemas.microsoft.com/office/drawing/2014/main" id="{35D72568-CFB5-4D39-8F39-A34E1DD5C9D0}"/>
              </a:ext>
            </a:extLst>
          </p:cNvPr>
          <p:cNvSpPr>
            <a:spLocks noGrp="1"/>
          </p:cNvSpPr>
          <p:nvPr>
            <p:ph idx="1"/>
          </p:nvPr>
        </p:nvSpPr>
        <p:spPr/>
        <p:txBody>
          <a:bodyPr>
            <a:normAutofit fontScale="92500"/>
          </a:bodyPr>
          <a:lstStyle/>
          <a:p>
            <a:pPr marL="457200" indent="-457200">
              <a:buFont typeface="+mj-lt"/>
              <a:buAutoNum type="alphaLcParenR"/>
            </a:pPr>
            <a:r>
              <a:rPr lang="en-US" dirty="0"/>
              <a:t>To respond to the public health emergency or its negative economic impacts, including assistance to household, small businesses, and nonprofits, or aid to impacted industries such as tourism, travel, and hospitality;</a:t>
            </a:r>
          </a:p>
          <a:p>
            <a:pPr marL="457200" indent="-457200">
              <a:buFont typeface="+mj-lt"/>
              <a:buAutoNum type="alphaLcParenR"/>
            </a:pPr>
            <a:r>
              <a:rPr lang="en-US" dirty="0"/>
              <a:t>To respond to workers performing essential work during the COVID-19 public health emergency by providing premium pay to eligible workers;</a:t>
            </a:r>
          </a:p>
          <a:p>
            <a:pPr marL="457200" indent="-457200">
              <a:buFont typeface="+mj-lt"/>
              <a:buAutoNum type="alphaLcParenR"/>
            </a:pPr>
            <a:r>
              <a:rPr lang="en-US" dirty="0"/>
              <a:t>For the provision of government services to the extent of the reduction in revenue due to the COVID-19 public health emergency relative to revenues collected in the most recent full fiscal year prior to the emergency; and</a:t>
            </a:r>
          </a:p>
          <a:p>
            <a:pPr marL="457200" indent="-457200">
              <a:buFont typeface="+mj-lt"/>
              <a:buAutoNum type="alphaLcParenR"/>
            </a:pPr>
            <a:r>
              <a:rPr lang="en-US" dirty="0"/>
              <a:t>To make necessary investments in water, sewer, or broadband infrastructure</a:t>
            </a:r>
          </a:p>
        </p:txBody>
      </p:sp>
      <p:sp>
        <p:nvSpPr>
          <p:cNvPr id="4" name="Slide Number Placeholder 3">
            <a:extLst>
              <a:ext uri="{FF2B5EF4-FFF2-40B4-BE49-F238E27FC236}">
                <a16:creationId xmlns:a16="http://schemas.microsoft.com/office/drawing/2014/main" id="{1EBA5D09-4565-4B39-AA0D-1EA111193D40}"/>
              </a:ext>
            </a:extLst>
          </p:cNvPr>
          <p:cNvSpPr>
            <a:spLocks noGrp="1"/>
          </p:cNvSpPr>
          <p:nvPr>
            <p:ph type="sldNum" sz="quarter" idx="12"/>
          </p:nvPr>
        </p:nvSpPr>
        <p:spPr/>
        <p:txBody>
          <a:bodyPr/>
          <a:lstStyle/>
          <a:p>
            <a:fld id="{5B780082-C938-4E45-B42C-7A3AA05B689B}" type="slidenum">
              <a:rPr lang="en-US" smtClean="0"/>
              <a:t>5</a:t>
            </a:fld>
            <a:endParaRPr lang="en-US"/>
          </a:p>
        </p:txBody>
      </p:sp>
    </p:spTree>
    <p:extLst>
      <p:ext uri="{BB962C8B-B14F-4D97-AF65-F5344CB8AC3E}">
        <p14:creationId xmlns:p14="http://schemas.microsoft.com/office/powerpoint/2010/main" val="3882675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37192-7305-464D-B74A-EAE0768CE87C}"/>
              </a:ext>
            </a:extLst>
          </p:cNvPr>
          <p:cNvSpPr>
            <a:spLocks noGrp="1"/>
          </p:cNvSpPr>
          <p:nvPr>
            <p:ph type="title"/>
          </p:nvPr>
        </p:nvSpPr>
        <p:spPr/>
        <p:txBody>
          <a:bodyPr>
            <a:noAutofit/>
          </a:bodyPr>
          <a:lstStyle/>
          <a:p>
            <a:r>
              <a:rPr lang="en-US" sz="2000" dirty="0"/>
              <a:t>a)  To respond to the public health emergency or its negative economic impacts, including assistance to household, small businesses, and nonprofits, or aid to impacted industries such as tourism, travel, and hospitality;</a:t>
            </a:r>
          </a:p>
        </p:txBody>
      </p:sp>
      <p:sp>
        <p:nvSpPr>
          <p:cNvPr id="3" name="Content Placeholder 2">
            <a:extLst>
              <a:ext uri="{FF2B5EF4-FFF2-40B4-BE49-F238E27FC236}">
                <a16:creationId xmlns:a16="http://schemas.microsoft.com/office/drawing/2014/main" id="{35D72568-CFB5-4D39-8F39-A34E1DD5C9D0}"/>
              </a:ext>
            </a:extLst>
          </p:cNvPr>
          <p:cNvSpPr>
            <a:spLocks noGrp="1"/>
          </p:cNvSpPr>
          <p:nvPr>
            <p:ph idx="1"/>
          </p:nvPr>
        </p:nvSpPr>
        <p:spPr/>
        <p:txBody>
          <a:bodyPr>
            <a:normAutofit/>
          </a:bodyPr>
          <a:lstStyle/>
          <a:p>
            <a:pPr>
              <a:buFont typeface="Wingdings" panose="05000000000000000000" pitchFamily="2" charset="2"/>
              <a:buChar char="§"/>
            </a:pPr>
            <a:r>
              <a:rPr lang="en-US" dirty="0"/>
              <a:t>Supporting Public Health Response by:</a:t>
            </a:r>
          </a:p>
          <a:p>
            <a:pPr lvl="1">
              <a:buFont typeface="Wingdings" panose="05000000000000000000" pitchFamily="2" charset="2"/>
              <a:buChar char="§"/>
            </a:pPr>
            <a:r>
              <a:rPr lang="en-US" dirty="0"/>
              <a:t>Services to contain and mitigate the spread of COVID-19</a:t>
            </a:r>
          </a:p>
          <a:p>
            <a:pPr lvl="1">
              <a:buFont typeface="Wingdings" panose="05000000000000000000" pitchFamily="2" charset="2"/>
              <a:buChar char="§"/>
            </a:pPr>
            <a:r>
              <a:rPr lang="en-US" dirty="0"/>
              <a:t>Behavioral healthcare services, including mental health or substance misuse treatment, etc.</a:t>
            </a:r>
          </a:p>
          <a:p>
            <a:pPr marL="274320" lvl="1" indent="0">
              <a:buNone/>
            </a:pPr>
            <a:endParaRPr lang="en-US" dirty="0"/>
          </a:p>
          <a:p>
            <a:pPr>
              <a:buFont typeface="Wingdings" panose="05000000000000000000" pitchFamily="2" charset="2"/>
              <a:buChar char="§"/>
            </a:pPr>
            <a:r>
              <a:rPr lang="en-US" dirty="0"/>
              <a:t>Address the Negative Economic Impacts by:</a:t>
            </a:r>
          </a:p>
          <a:p>
            <a:pPr lvl="1">
              <a:buFont typeface="Wingdings" panose="05000000000000000000" pitchFamily="2" charset="2"/>
              <a:buChar char="§"/>
            </a:pPr>
            <a:r>
              <a:rPr lang="en-US" dirty="0"/>
              <a:t>Delivering assistance households</a:t>
            </a:r>
          </a:p>
          <a:p>
            <a:pPr lvl="1">
              <a:buFont typeface="Wingdings" panose="05000000000000000000" pitchFamily="2" charset="2"/>
              <a:buChar char="§"/>
            </a:pPr>
            <a:r>
              <a:rPr lang="en-US" dirty="0"/>
              <a:t>Support for small business and nonprofits</a:t>
            </a:r>
          </a:p>
          <a:p>
            <a:pPr lvl="1">
              <a:buFont typeface="Wingdings" panose="05000000000000000000" pitchFamily="2" charset="2"/>
              <a:buChar char="§"/>
            </a:pPr>
            <a:r>
              <a:rPr lang="en-US" dirty="0"/>
              <a:t>Build stronger neighborhoods and communities with projects or programs</a:t>
            </a:r>
          </a:p>
          <a:p>
            <a:pPr lvl="1">
              <a:buFont typeface="Wingdings" panose="05000000000000000000" pitchFamily="2" charset="2"/>
              <a:buChar char="§"/>
            </a:pPr>
            <a:r>
              <a:rPr lang="en-US" dirty="0"/>
              <a:t>Speed the recovery of impacted industries such as Tourism, Travel, and Hospitality sectors</a:t>
            </a:r>
          </a:p>
        </p:txBody>
      </p:sp>
      <p:sp>
        <p:nvSpPr>
          <p:cNvPr id="4" name="Slide Number Placeholder 3">
            <a:extLst>
              <a:ext uri="{FF2B5EF4-FFF2-40B4-BE49-F238E27FC236}">
                <a16:creationId xmlns:a16="http://schemas.microsoft.com/office/drawing/2014/main" id="{1EBA5D09-4565-4B39-AA0D-1EA111193D40}"/>
              </a:ext>
            </a:extLst>
          </p:cNvPr>
          <p:cNvSpPr>
            <a:spLocks noGrp="1"/>
          </p:cNvSpPr>
          <p:nvPr>
            <p:ph type="sldNum" sz="quarter" idx="12"/>
          </p:nvPr>
        </p:nvSpPr>
        <p:spPr/>
        <p:txBody>
          <a:bodyPr/>
          <a:lstStyle/>
          <a:p>
            <a:fld id="{5B780082-C938-4E45-B42C-7A3AA05B689B}" type="slidenum">
              <a:rPr lang="en-US" smtClean="0"/>
              <a:t>6</a:t>
            </a:fld>
            <a:endParaRPr lang="en-US"/>
          </a:p>
        </p:txBody>
      </p:sp>
    </p:spTree>
    <p:extLst>
      <p:ext uri="{BB962C8B-B14F-4D97-AF65-F5344CB8AC3E}">
        <p14:creationId xmlns:p14="http://schemas.microsoft.com/office/powerpoint/2010/main" val="2789713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37192-7305-464D-B74A-EAE0768CE87C}"/>
              </a:ext>
            </a:extLst>
          </p:cNvPr>
          <p:cNvSpPr>
            <a:spLocks noGrp="1"/>
          </p:cNvSpPr>
          <p:nvPr>
            <p:ph type="title"/>
          </p:nvPr>
        </p:nvSpPr>
        <p:spPr/>
        <p:txBody>
          <a:bodyPr>
            <a:noAutofit/>
          </a:bodyPr>
          <a:lstStyle/>
          <a:p>
            <a:r>
              <a:rPr lang="en-US" sz="2000" dirty="0"/>
              <a:t>b) To respond to workers performing essential work during the COVID-19 public health emergency by providing premium pay to eligible workers;</a:t>
            </a:r>
            <a:br>
              <a:rPr lang="en-US" sz="2000" dirty="0"/>
            </a:br>
            <a:endParaRPr lang="en-US" sz="2000" dirty="0"/>
          </a:p>
        </p:txBody>
      </p:sp>
      <p:sp>
        <p:nvSpPr>
          <p:cNvPr id="3" name="Content Placeholder 2">
            <a:extLst>
              <a:ext uri="{FF2B5EF4-FFF2-40B4-BE49-F238E27FC236}">
                <a16:creationId xmlns:a16="http://schemas.microsoft.com/office/drawing/2014/main" id="{35D72568-CFB5-4D39-8F39-A34E1DD5C9D0}"/>
              </a:ext>
            </a:extLst>
          </p:cNvPr>
          <p:cNvSpPr>
            <a:spLocks noGrp="1"/>
          </p:cNvSpPr>
          <p:nvPr>
            <p:ph idx="1"/>
          </p:nvPr>
        </p:nvSpPr>
        <p:spPr/>
        <p:txBody>
          <a:bodyPr>
            <a:normAutofit/>
          </a:bodyPr>
          <a:lstStyle/>
          <a:p>
            <a:pPr>
              <a:buFont typeface="Wingdings" panose="05000000000000000000" pitchFamily="2" charset="2"/>
              <a:buChar char="§"/>
            </a:pPr>
            <a:r>
              <a:rPr lang="en-US" dirty="0"/>
              <a:t>Offering additional support to those who have and will bear the greatest health risks because of their service in critical infrastructure sectors</a:t>
            </a:r>
          </a:p>
          <a:p>
            <a:pPr>
              <a:buFont typeface="Wingdings" panose="05000000000000000000" pitchFamily="2" charset="2"/>
              <a:buChar char="§"/>
            </a:pPr>
            <a:r>
              <a:rPr lang="en-US" dirty="0"/>
              <a:t>Limitations: amount not to exceed $25,000 per worker</a:t>
            </a:r>
          </a:p>
          <a:p>
            <a:pPr>
              <a:buFont typeface="Wingdings" panose="05000000000000000000" pitchFamily="2" charset="2"/>
              <a:buChar char="§"/>
            </a:pPr>
            <a:r>
              <a:rPr lang="en-US" dirty="0"/>
              <a:t>Designed for low-income earners providing essential work during pandemic</a:t>
            </a:r>
          </a:p>
          <a:p>
            <a:pPr>
              <a:buFont typeface="Wingdings" panose="05000000000000000000" pitchFamily="2" charset="2"/>
              <a:buChar char="§"/>
            </a:pPr>
            <a:r>
              <a:rPr lang="en-US" dirty="0"/>
              <a:t>Additional documentation necessary if pay exceeds 150% of average wages</a:t>
            </a:r>
          </a:p>
          <a:p>
            <a:pPr marL="0" indent="0">
              <a:buNone/>
            </a:pPr>
            <a:endParaRPr lang="en-US" dirty="0"/>
          </a:p>
        </p:txBody>
      </p:sp>
      <p:sp>
        <p:nvSpPr>
          <p:cNvPr id="4" name="Slide Number Placeholder 3">
            <a:extLst>
              <a:ext uri="{FF2B5EF4-FFF2-40B4-BE49-F238E27FC236}">
                <a16:creationId xmlns:a16="http://schemas.microsoft.com/office/drawing/2014/main" id="{1EBA5D09-4565-4B39-AA0D-1EA111193D40}"/>
              </a:ext>
            </a:extLst>
          </p:cNvPr>
          <p:cNvSpPr>
            <a:spLocks noGrp="1"/>
          </p:cNvSpPr>
          <p:nvPr>
            <p:ph type="sldNum" sz="quarter" idx="12"/>
          </p:nvPr>
        </p:nvSpPr>
        <p:spPr/>
        <p:txBody>
          <a:bodyPr/>
          <a:lstStyle/>
          <a:p>
            <a:fld id="{5B780082-C938-4E45-B42C-7A3AA05B689B}" type="slidenum">
              <a:rPr lang="en-US" smtClean="0"/>
              <a:t>7</a:t>
            </a:fld>
            <a:endParaRPr lang="en-US"/>
          </a:p>
        </p:txBody>
      </p:sp>
    </p:spTree>
    <p:extLst>
      <p:ext uri="{BB962C8B-B14F-4D97-AF65-F5344CB8AC3E}">
        <p14:creationId xmlns:p14="http://schemas.microsoft.com/office/powerpoint/2010/main" val="1108825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37192-7305-464D-B74A-EAE0768CE87C}"/>
              </a:ext>
            </a:extLst>
          </p:cNvPr>
          <p:cNvSpPr>
            <a:spLocks noGrp="1"/>
          </p:cNvSpPr>
          <p:nvPr>
            <p:ph type="title"/>
          </p:nvPr>
        </p:nvSpPr>
        <p:spPr/>
        <p:txBody>
          <a:bodyPr>
            <a:noAutofit/>
          </a:bodyPr>
          <a:lstStyle/>
          <a:p>
            <a:r>
              <a:rPr lang="en-US" sz="2000" dirty="0"/>
              <a:t>c) For the provision of government services to the extent of the reduction in revenue due to the COVID-19 public health emergency relative to revenues collected in the most recent full fiscal year prior to the emergency; and</a:t>
            </a:r>
          </a:p>
        </p:txBody>
      </p:sp>
      <p:sp>
        <p:nvSpPr>
          <p:cNvPr id="3" name="Content Placeholder 2">
            <a:extLst>
              <a:ext uri="{FF2B5EF4-FFF2-40B4-BE49-F238E27FC236}">
                <a16:creationId xmlns:a16="http://schemas.microsoft.com/office/drawing/2014/main" id="{35D72568-CFB5-4D39-8F39-A34E1DD5C9D0}"/>
              </a:ext>
            </a:extLst>
          </p:cNvPr>
          <p:cNvSpPr>
            <a:spLocks noGrp="1"/>
          </p:cNvSpPr>
          <p:nvPr>
            <p:ph idx="1"/>
          </p:nvPr>
        </p:nvSpPr>
        <p:spPr/>
        <p:txBody>
          <a:bodyPr>
            <a:normAutofit/>
          </a:bodyPr>
          <a:lstStyle/>
          <a:p>
            <a:pPr>
              <a:buFont typeface="Wingdings" panose="05000000000000000000" pitchFamily="2" charset="2"/>
              <a:buChar char="§"/>
            </a:pPr>
            <a:r>
              <a:rPr lang="en-US" dirty="0"/>
              <a:t>Recipients may use these funds to replace lost revenue</a:t>
            </a:r>
          </a:p>
          <a:p>
            <a:pPr>
              <a:buFont typeface="Wingdings" panose="05000000000000000000" pitchFamily="2" charset="2"/>
              <a:buChar char="§"/>
            </a:pPr>
            <a:r>
              <a:rPr lang="en-US" dirty="0"/>
              <a:t>Treasury Department has specific methodology to calculate lost revenue</a:t>
            </a:r>
          </a:p>
          <a:p>
            <a:pPr>
              <a:buFont typeface="Wingdings" panose="05000000000000000000" pitchFamily="2" charset="2"/>
              <a:buChar char="§"/>
            </a:pPr>
            <a:r>
              <a:rPr lang="en-US" dirty="0"/>
              <a:t>Once shortfall is identified, Cities will have broad latitude to use this funding to support government services</a:t>
            </a:r>
          </a:p>
          <a:p>
            <a:pPr>
              <a:buFont typeface="Wingdings" panose="05000000000000000000" pitchFamily="2" charset="2"/>
              <a:buChar char="§"/>
            </a:pPr>
            <a:endParaRPr lang="en-US" dirty="0"/>
          </a:p>
          <a:p>
            <a:pPr>
              <a:buFont typeface="Wingdings" panose="05000000000000000000" pitchFamily="2" charset="2"/>
              <a:buChar char="§"/>
            </a:pPr>
            <a:endParaRPr lang="en-US" dirty="0"/>
          </a:p>
          <a:p>
            <a:pPr marL="0" indent="0">
              <a:buNone/>
            </a:pPr>
            <a:r>
              <a:rPr lang="en-US" dirty="0"/>
              <a:t>Note:  Per the ARPA Public Revenue Loss Calculator for California Cities, The City of Shasta Lake is on track with our revenues, and do not have a significant loss.</a:t>
            </a:r>
          </a:p>
        </p:txBody>
      </p:sp>
      <p:sp>
        <p:nvSpPr>
          <p:cNvPr id="4" name="Slide Number Placeholder 3">
            <a:extLst>
              <a:ext uri="{FF2B5EF4-FFF2-40B4-BE49-F238E27FC236}">
                <a16:creationId xmlns:a16="http://schemas.microsoft.com/office/drawing/2014/main" id="{1EBA5D09-4565-4B39-AA0D-1EA111193D40}"/>
              </a:ext>
            </a:extLst>
          </p:cNvPr>
          <p:cNvSpPr>
            <a:spLocks noGrp="1"/>
          </p:cNvSpPr>
          <p:nvPr>
            <p:ph type="sldNum" sz="quarter" idx="12"/>
          </p:nvPr>
        </p:nvSpPr>
        <p:spPr/>
        <p:txBody>
          <a:bodyPr/>
          <a:lstStyle/>
          <a:p>
            <a:fld id="{5B780082-C938-4E45-B42C-7A3AA05B689B}" type="slidenum">
              <a:rPr lang="en-US" smtClean="0"/>
              <a:t>8</a:t>
            </a:fld>
            <a:endParaRPr lang="en-US"/>
          </a:p>
        </p:txBody>
      </p:sp>
    </p:spTree>
    <p:extLst>
      <p:ext uri="{BB962C8B-B14F-4D97-AF65-F5344CB8AC3E}">
        <p14:creationId xmlns:p14="http://schemas.microsoft.com/office/powerpoint/2010/main" val="2820366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37192-7305-464D-B74A-EAE0768CE87C}"/>
              </a:ext>
            </a:extLst>
          </p:cNvPr>
          <p:cNvSpPr>
            <a:spLocks noGrp="1"/>
          </p:cNvSpPr>
          <p:nvPr>
            <p:ph type="title"/>
          </p:nvPr>
        </p:nvSpPr>
        <p:spPr/>
        <p:txBody>
          <a:bodyPr>
            <a:noAutofit/>
          </a:bodyPr>
          <a:lstStyle/>
          <a:p>
            <a:r>
              <a:rPr lang="en-US" sz="2000" dirty="0"/>
              <a:t>d) To make necessary investments in water, sewer, or broadband infrastructure</a:t>
            </a:r>
          </a:p>
        </p:txBody>
      </p:sp>
      <p:sp>
        <p:nvSpPr>
          <p:cNvPr id="3" name="Content Placeholder 2">
            <a:extLst>
              <a:ext uri="{FF2B5EF4-FFF2-40B4-BE49-F238E27FC236}">
                <a16:creationId xmlns:a16="http://schemas.microsoft.com/office/drawing/2014/main" id="{35D72568-CFB5-4D39-8F39-A34E1DD5C9D0}"/>
              </a:ext>
            </a:extLst>
          </p:cNvPr>
          <p:cNvSpPr>
            <a:spLocks noGrp="1"/>
          </p:cNvSpPr>
          <p:nvPr>
            <p:ph idx="1"/>
          </p:nvPr>
        </p:nvSpPr>
        <p:spPr/>
        <p:txBody>
          <a:bodyPr>
            <a:normAutofit/>
          </a:bodyPr>
          <a:lstStyle/>
          <a:p>
            <a:pPr>
              <a:buFont typeface="Wingdings" panose="05000000000000000000" pitchFamily="2" charset="2"/>
              <a:buChar char="§"/>
            </a:pPr>
            <a:r>
              <a:rPr lang="en-US" dirty="0"/>
              <a:t>Make necessary investments to improve access to clean drinking water, support vital wastewater and stormwater infrastructure, and to expand access to broadband internet</a:t>
            </a:r>
          </a:p>
          <a:p>
            <a:pPr>
              <a:buFont typeface="Wingdings" panose="05000000000000000000" pitchFamily="2" charset="2"/>
              <a:buChar char="§"/>
            </a:pPr>
            <a:endParaRPr lang="en-US" dirty="0"/>
          </a:p>
        </p:txBody>
      </p:sp>
      <p:sp>
        <p:nvSpPr>
          <p:cNvPr id="4" name="Slide Number Placeholder 3">
            <a:extLst>
              <a:ext uri="{FF2B5EF4-FFF2-40B4-BE49-F238E27FC236}">
                <a16:creationId xmlns:a16="http://schemas.microsoft.com/office/drawing/2014/main" id="{1EBA5D09-4565-4B39-AA0D-1EA111193D40}"/>
              </a:ext>
            </a:extLst>
          </p:cNvPr>
          <p:cNvSpPr>
            <a:spLocks noGrp="1"/>
          </p:cNvSpPr>
          <p:nvPr>
            <p:ph type="sldNum" sz="quarter" idx="12"/>
          </p:nvPr>
        </p:nvSpPr>
        <p:spPr/>
        <p:txBody>
          <a:bodyPr/>
          <a:lstStyle/>
          <a:p>
            <a:fld id="{5B780082-C938-4E45-B42C-7A3AA05B689B}" type="slidenum">
              <a:rPr lang="en-US" smtClean="0"/>
              <a:t>9</a:t>
            </a:fld>
            <a:endParaRPr lang="en-US"/>
          </a:p>
        </p:txBody>
      </p:sp>
    </p:spTree>
    <p:extLst>
      <p:ext uri="{BB962C8B-B14F-4D97-AF65-F5344CB8AC3E}">
        <p14:creationId xmlns:p14="http://schemas.microsoft.com/office/powerpoint/2010/main" val="13159853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17908</TotalTime>
  <Words>1256</Words>
  <Application>Microsoft Office PowerPoint</Application>
  <PresentationFormat>On-screen Show (4:3)</PresentationFormat>
  <Paragraphs>165</Paragraphs>
  <Slides>16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Times New Roman</vt:lpstr>
      <vt:lpstr>Wingdings</vt:lpstr>
      <vt:lpstr>Clarity</vt:lpstr>
      <vt:lpstr>2021 America Rescue Plan Act (ARPA) Funding  City of Shasta Lake</vt:lpstr>
      <vt:lpstr>Background</vt:lpstr>
      <vt:lpstr>Background</vt:lpstr>
      <vt:lpstr>City of Shasta Lake ARPA  Allocation </vt:lpstr>
      <vt:lpstr>State and Local Fiscal Recovery Fund: Use of funds (Four Categories)</vt:lpstr>
      <vt:lpstr>a)  To respond to the public health emergency or its negative economic impacts, including assistance to household, small businesses, and nonprofits, or aid to impacted industries such as tourism, travel, and hospitality;</vt:lpstr>
      <vt:lpstr>b) To respond to workers performing essential work during the COVID-19 public health emergency by providing premium pay to eligible workers; </vt:lpstr>
      <vt:lpstr>c) For the provision of government services to the extent of the reduction in revenue due to the COVID-19 public health emergency relative to revenues collected in the most recent full fiscal year prior to the emergency; and</vt:lpstr>
      <vt:lpstr>d) To make necessary investments in water, sewer, or broadband infrastructure</vt:lpstr>
      <vt:lpstr>Fiscal Recovery Funds: Ineligible Uses</vt:lpstr>
      <vt:lpstr>Principles to consider for use of ARPA for local fiscal recovery</vt:lpstr>
      <vt:lpstr>Considerations</vt:lpstr>
      <vt:lpstr>Process</vt:lpstr>
      <vt:lpstr>Current/Previous COVID-19 Recovery Assistance</vt:lpstr>
      <vt:lpstr>PowerPoint Presentation</vt:lpstr>
      <vt:lpstr>QUESTIONS</vt:lpstr>
    </vt:vector>
  </TitlesOfParts>
  <Company>City of Lakewood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 Kraus</dc:creator>
  <cp:lastModifiedBy>Jessaca Lugo</cp:lastModifiedBy>
  <cp:revision>661</cp:revision>
  <cp:lastPrinted>2020-01-30T22:46:19Z</cp:lastPrinted>
  <dcterms:created xsi:type="dcterms:W3CDTF">2013-11-01T18:06:02Z</dcterms:created>
  <dcterms:modified xsi:type="dcterms:W3CDTF">2021-08-13T21:13:30Z</dcterms:modified>
</cp:coreProperties>
</file>